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1" d="100"/>
          <a:sy n="91" d="100"/>
        </p:scale>
        <p:origin x="28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2813952-24A3-4F2E-921F-2B8A88FA06E0}" type="datetimeFigureOut">
              <a:rPr lang="en-GB" smtClean="0"/>
              <a:t>28/10/2021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C2CED23-E341-4B0A-9E35-4F20741B9F3B}" type="slidenum">
              <a:rPr lang="en-GB" smtClean="0"/>
              <a:t>‹#›</a:t>
            </a:fld>
            <a:endParaRPr lang="en-GB"/>
          </a:p>
        </p:txBody>
      </p:sp>
    </p:spTree>
    <p:extLst>
      <p:ext uri="{BB962C8B-B14F-4D97-AF65-F5344CB8AC3E}">
        <p14:creationId xmlns:p14="http://schemas.microsoft.com/office/powerpoint/2010/main" val="4093516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813952-24A3-4F2E-921F-2B8A88FA06E0}" type="datetimeFigureOut">
              <a:rPr lang="en-GB" smtClean="0"/>
              <a:t>28/10/2021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C2CED23-E341-4B0A-9E35-4F20741B9F3B}" type="slidenum">
              <a:rPr lang="en-GB" smtClean="0"/>
              <a:t>‹#›</a:t>
            </a:fld>
            <a:endParaRPr lang="en-GB"/>
          </a:p>
        </p:txBody>
      </p:sp>
    </p:spTree>
    <p:extLst>
      <p:ext uri="{BB962C8B-B14F-4D97-AF65-F5344CB8AC3E}">
        <p14:creationId xmlns:p14="http://schemas.microsoft.com/office/powerpoint/2010/main" val="4243367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813952-24A3-4F2E-921F-2B8A88FA06E0}" type="datetimeFigureOut">
              <a:rPr lang="en-GB" smtClean="0"/>
              <a:t>28/10/2021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C2CED23-E341-4B0A-9E35-4F20741B9F3B}" type="slidenum">
              <a:rPr lang="en-GB" smtClean="0"/>
              <a:t>‹#›</a:t>
            </a:fld>
            <a:endParaRPr lang="en-GB"/>
          </a:p>
        </p:txBody>
      </p:sp>
    </p:spTree>
    <p:extLst>
      <p:ext uri="{BB962C8B-B14F-4D97-AF65-F5344CB8AC3E}">
        <p14:creationId xmlns:p14="http://schemas.microsoft.com/office/powerpoint/2010/main" val="3285011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813952-24A3-4F2E-921F-2B8A88FA06E0}" type="datetimeFigureOut">
              <a:rPr lang="en-GB" smtClean="0"/>
              <a:t>28/10/2021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C2CED23-E341-4B0A-9E35-4F20741B9F3B}" type="slidenum">
              <a:rPr lang="en-GB" smtClean="0"/>
              <a:t>‹#›</a:t>
            </a:fld>
            <a:endParaRPr lang="en-GB"/>
          </a:p>
        </p:txBody>
      </p:sp>
    </p:spTree>
    <p:extLst>
      <p:ext uri="{BB962C8B-B14F-4D97-AF65-F5344CB8AC3E}">
        <p14:creationId xmlns:p14="http://schemas.microsoft.com/office/powerpoint/2010/main" val="2778411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813952-24A3-4F2E-921F-2B8A88FA06E0}" type="datetimeFigureOut">
              <a:rPr lang="en-GB" smtClean="0"/>
              <a:t>28/10/2021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C2CED23-E341-4B0A-9E35-4F20741B9F3B}" type="slidenum">
              <a:rPr lang="en-GB" smtClean="0"/>
              <a:t>‹#›</a:t>
            </a:fld>
            <a:endParaRPr lang="en-GB"/>
          </a:p>
        </p:txBody>
      </p:sp>
    </p:spTree>
    <p:extLst>
      <p:ext uri="{BB962C8B-B14F-4D97-AF65-F5344CB8AC3E}">
        <p14:creationId xmlns:p14="http://schemas.microsoft.com/office/powerpoint/2010/main" val="4083508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2813952-24A3-4F2E-921F-2B8A88FA06E0}" type="datetimeFigureOut">
              <a:rPr lang="en-GB" smtClean="0"/>
              <a:t>28/10/2021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C2CED23-E341-4B0A-9E35-4F20741B9F3B}" type="slidenum">
              <a:rPr lang="en-GB" smtClean="0"/>
              <a:t>‹#›</a:t>
            </a:fld>
            <a:endParaRPr lang="en-GB"/>
          </a:p>
        </p:txBody>
      </p:sp>
    </p:spTree>
    <p:extLst>
      <p:ext uri="{BB962C8B-B14F-4D97-AF65-F5344CB8AC3E}">
        <p14:creationId xmlns:p14="http://schemas.microsoft.com/office/powerpoint/2010/main" val="2031746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2813952-24A3-4F2E-921F-2B8A88FA06E0}" type="datetimeFigureOut">
              <a:rPr lang="en-GB" smtClean="0"/>
              <a:t>28/10/2021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C2CED23-E341-4B0A-9E35-4F20741B9F3B}" type="slidenum">
              <a:rPr lang="en-GB" smtClean="0"/>
              <a:t>‹#›</a:t>
            </a:fld>
            <a:endParaRPr lang="en-GB"/>
          </a:p>
        </p:txBody>
      </p:sp>
    </p:spTree>
    <p:extLst>
      <p:ext uri="{BB962C8B-B14F-4D97-AF65-F5344CB8AC3E}">
        <p14:creationId xmlns:p14="http://schemas.microsoft.com/office/powerpoint/2010/main" val="23855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2813952-24A3-4F2E-921F-2B8A88FA06E0}" type="datetimeFigureOut">
              <a:rPr lang="en-GB" smtClean="0"/>
              <a:t>28/10/2021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C2CED23-E341-4B0A-9E35-4F20741B9F3B}" type="slidenum">
              <a:rPr lang="en-GB" smtClean="0"/>
              <a:t>‹#›</a:t>
            </a:fld>
            <a:endParaRPr lang="en-GB"/>
          </a:p>
        </p:txBody>
      </p:sp>
    </p:spTree>
    <p:extLst>
      <p:ext uri="{BB962C8B-B14F-4D97-AF65-F5344CB8AC3E}">
        <p14:creationId xmlns:p14="http://schemas.microsoft.com/office/powerpoint/2010/main" val="4221641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813952-24A3-4F2E-921F-2B8A88FA06E0}" type="datetimeFigureOut">
              <a:rPr lang="en-GB" smtClean="0"/>
              <a:t>28/10/2021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C2CED23-E341-4B0A-9E35-4F20741B9F3B}" type="slidenum">
              <a:rPr lang="en-GB" smtClean="0"/>
              <a:t>‹#›</a:t>
            </a:fld>
            <a:endParaRPr lang="en-GB"/>
          </a:p>
        </p:txBody>
      </p:sp>
    </p:spTree>
    <p:extLst>
      <p:ext uri="{BB962C8B-B14F-4D97-AF65-F5344CB8AC3E}">
        <p14:creationId xmlns:p14="http://schemas.microsoft.com/office/powerpoint/2010/main" val="3006782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2813952-24A3-4F2E-921F-2B8A88FA06E0}" type="datetimeFigureOut">
              <a:rPr lang="en-GB" smtClean="0"/>
              <a:t>28/10/2021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C2CED23-E341-4B0A-9E35-4F20741B9F3B}" type="slidenum">
              <a:rPr lang="en-GB" smtClean="0"/>
              <a:t>‹#›</a:t>
            </a:fld>
            <a:endParaRPr lang="en-GB"/>
          </a:p>
        </p:txBody>
      </p:sp>
    </p:spTree>
    <p:extLst>
      <p:ext uri="{BB962C8B-B14F-4D97-AF65-F5344CB8AC3E}">
        <p14:creationId xmlns:p14="http://schemas.microsoft.com/office/powerpoint/2010/main" val="957492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2813952-24A3-4F2E-921F-2B8A88FA06E0}" type="datetimeFigureOut">
              <a:rPr lang="en-GB" smtClean="0"/>
              <a:t>28/10/2021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C2CED23-E341-4B0A-9E35-4F20741B9F3B}" type="slidenum">
              <a:rPr lang="en-GB" smtClean="0"/>
              <a:t>‹#›</a:t>
            </a:fld>
            <a:endParaRPr lang="en-GB"/>
          </a:p>
        </p:txBody>
      </p:sp>
    </p:spTree>
    <p:extLst>
      <p:ext uri="{BB962C8B-B14F-4D97-AF65-F5344CB8AC3E}">
        <p14:creationId xmlns:p14="http://schemas.microsoft.com/office/powerpoint/2010/main" val="4108153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2813952-24A3-4F2E-921F-2B8A88FA06E0}" type="datetimeFigureOut">
              <a:rPr lang="en-GB" smtClean="0"/>
              <a:t>28/10/2021</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C2CED23-E341-4B0A-9E35-4F20741B9F3B}" type="slidenum">
              <a:rPr lang="en-GB" smtClean="0"/>
              <a:t>‹#›</a:t>
            </a:fld>
            <a:endParaRPr lang="en-GB"/>
          </a:p>
        </p:txBody>
      </p:sp>
    </p:spTree>
    <p:extLst>
      <p:ext uri="{BB962C8B-B14F-4D97-AF65-F5344CB8AC3E}">
        <p14:creationId xmlns:p14="http://schemas.microsoft.com/office/powerpoint/2010/main" val="37876603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E45E639-7F8A-4383-BF4E-57D6C400983E}"/>
              </a:ext>
            </a:extLst>
          </p:cNvPr>
          <p:cNvSpPr>
            <a:spLocks noGrp="1"/>
          </p:cNvSpPr>
          <p:nvPr>
            <p:ph type="subTitle" idx="1"/>
          </p:nvPr>
        </p:nvSpPr>
        <p:spPr>
          <a:xfrm>
            <a:off x="1600962" y="1435616"/>
            <a:ext cx="5143500" cy="1234432"/>
          </a:xfrm>
        </p:spPr>
        <p:txBody>
          <a:bodyPr>
            <a:normAutofit lnSpcReduction="10000"/>
          </a:bodyPr>
          <a:lstStyle/>
          <a:p>
            <a:pPr algn="l"/>
            <a:r>
              <a:rPr lang="en-GB" i="1" dirty="0">
                <a:solidFill>
                  <a:srgbClr val="FF0000"/>
                </a:solidFill>
              </a:rPr>
              <a:t>“its too risky to allow people in”</a:t>
            </a:r>
          </a:p>
          <a:p>
            <a:pPr algn="l"/>
            <a:r>
              <a:rPr lang="en-GB" sz="1200" dirty="0"/>
              <a:t>Feeling anxious is natural. However, given that essential care givers will only be visiting one person and have limited access to the home, the risks can be minimised. They will also have to follow the same robust Infection Prevention &amp; Control (IPC) procedures, PPE and testing regimes as staff which further reduces risk.</a:t>
            </a:r>
          </a:p>
        </p:txBody>
      </p:sp>
      <p:pic>
        <p:nvPicPr>
          <p:cNvPr id="4" name="Picture 3">
            <a:extLst>
              <a:ext uri="{FF2B5EF4-FFF2-40B4-BE49-F238E27FC236}">
                <a16:creationId xmlns:a16="http://schemas.microsoft.com/office/drawing/2014/main" id="{D420C72C-3A09-43D6-93EA-F46E8D1DDBB7}"/>
              </a:ext>
            </a:extLst>
          </p:cNvPr>
          <p:cNvPicPr>
            <a:picLocks noChangeAspect="1"/>
          </p:cNvPicPr>
          <p:nvPr/>
        </p:nvPicPr>
        <p:blipFill>
          <a:blip r:embed="rId2"/>
          <a:stretch>
            <a:fillRect/>
          </a:stretch>
        </p:blipFill>
        <p:spPr>
          <a:xfrm>
            <a:off x="97536" y="1426464"/>
            <a:ext cx="1443990" cy="1243584"/>
          </a:xfrm>
          <a:prstGeom prst="rect">
            <a:avLst/>
          </a:prstGeom>
        </p:spPr>
      </p:pic>
      <p:sp>
        <p:nvSpPr>
          <p:cNvPr id="6" name="Subtitle 2">
            <a:extLst>
              <a:ext uri="{FF2B5EF4-FFF2-40B4-BE49-F238E27FC236}">
                <a16:creationId xmlns:a16="http://schemas.microsoft.com/office/drawing/2014/main" id="{6F9B1AC2-95FF-4A1B-AA1E-ACE214995A1A}"/>
              </a:ext>
            </a:extLst>
          </p:cNvPr>
          <p:cNvSpPr txBox="1">
            <a:spLocks/>
          </p:cNvSpPr>
          <p:nvPr/>
        </p:nvSpPr>
        <p:spPr>
          <a:xfrm>
            <a:off x="156085" y="2756220"/>
            <a:ext cx="5143500" cy="1234432"/>
          </a:xfrm>
          <a:prstGeom prst="rect">
            <a:avLst/>
          </a:prstGeom>
        </p:spPr>
        <p:txBody>
          <a:bodyPr vert="horz" lIns="91440" tIns="45720" rIns="91440" bIns="45720" rtlCol="0">
            <a:normAutofit lnSpcReduction="10000"/>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GB" i="1" dirty="0">
                <a:solidFill>
                  <a:srgbClr val="FF0000"/>
                </a:solidFill>
              </a:rPr>
              <a:t>“it will take up too much staff time”</a:t>
            </a:r>
          </a:p>
          <a:p>
            <a:pPr algn="l"/>
            <a:r>
              <a:rPr lang="en-GB" sz="1200" dirty="0"/>
              <a:t>Planning and risk assessing will take extra time initially, but families should be seen as a resource worth investing in. Family and Friends can be a huge asset during an outbreak when staff may need to isolate. By supporting their own relative, they can free up limited staff time to deal with other residents. This could be part of your business continuity plan for outbreaks.</a:t>
            </a:r>
          </a:p>
        </p:txBody>
      </p:sp>
      <p:pic>
        <p:nvPicPr>
          <p:cNvPr id="7" name="Picture 6">
            <a:extLst>
              <a:ext uri="{FF2B5EF4-FFF2-40B4-BE49-F238E27FC236}">
                <a16:creationId xmlns:a16="http://schemas.microsoft.com/office/drawing/2014/main" id="{1AA76A78-2FA5-418C-B120-4CD5A163FD26}"/>
              </a:ext>
            </a:extLst>
          </p:cNvPr>
          <p:cNvPicPr>
            <a:picLocks noChangeAspect="1"/>
          </p:cNvPicPr>
          <p:nvPr/>
        </p:nvPicPr>
        <p:blipFill>
          <a:blip r:embed="rId3"/>
          <a:stretch>
            <a:fillRect/>
          </a:stretch>
        </p:blipFill>
        <p:spPr>
          <a:xfrm>
            <a:off x="5299585" y="2670048"/>
            <a:ext cx="1444877" cy="1243692"/>
          </a:xfrm>
          <a:prstGeom prst="rect">
            <a:avLst/>
          </a:prstGeom>
        </p:spPr>
      </p:pic>
      <p:pic>
        <p:nvPicPr>
          <p:cNvPr id="8" name="Picture 7">
            <a:extLst>
              <a:ext uri="{FF2B5EF4-FFF2-40B4-BE49-F238E27FC236}">
                <a16:creationId xmlns:a16="http://schemas.microsoft.com/office/drawing/2014/main" id="{9C84FCBF-EFBA-413F-A982-70BFEEEE882F}"/>
              </a:ext>
            </a:extLst>
          </p:cNvPr>
          <p:cNvPicPr>
            <a:picLocks noChangeAspect="1"/>
          </p:cNvPicPr>
          <p:nvPr/>
        </p:nvPicPr>
        <p:blipFill>
          <a:blip r:embed="rId3"/>
          <a:stretch>
            <a:fillRect/>
          </a:stretch>
        </p:blipFill>
        <p:spPr>
          <a:xfrm>
            <a:off x="156085" y="3990652"/>
            <a:ext cx="1444877" cy="1243692"/>
          </a:xfrm>
          <a:prstGeom prst="rect">
            <a:avLst/>
          </a:prstGeom>
        </p:spPr>
      </p:pic>
      <p:sp>
        <p:nvSpPr>
          <p:cNvPr id="9" name="Subtitle 2">
            <a:extLst>
              <a:ext uri="{FF2B5EF4-FFF2-40B4-BE49-F238E27FC236}">
                <a16:creationId xmlns:a16="http://schemas.microsoft.com/office/drawing/2014/main" id="{137A7A0B-23E0-4A5E-8586-6A3D7CA0B77A}"/>
              </a:ext>
            </a:extLst>
          </p:cNvPr>
          <p:cNvSpPr txBox="1">
            <a:spLocks/>
          </p:cNvSpPr>
          <p:nvPr/>
        </p:nvSpPr>
        <p:spPr>
          <a:xfrm>
            <a:off x="1541526" y="4076824"/>
            <a:ext cx="5143500" cy="1234432"/>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GB" i="1" dirty="0">
                <a:solidFill>
                  <a:srgbClr val="FF0000"/>
                </a:solidFill>
              </a:rPr>
              <a:t>“only residents who meet strict criteria can have an essential care giver”</a:t>
            </a:r>
          </a:p>
          <a:p>
            <a:pPr algn="l"/>
            <a:r>
              <a:rPr lang="en-GB" sz="1200" dirty="0"/>
              <a:t>No. The guidance states that ALL residents can nominate an essential care giver to help maintain their health AND wellbeing. It is not dependent on who they are, how often they can visit, or whether they have certain health conditions.</a:t>
            </a:r>
          </a:p>
        </p:txBody>
      </p:sp>
      <p:sp>
        <p:nvSpPr>
          <p:cNvPr id="10" name="Subtitle 2">
            <a:extLst>
              <a:ext uri="{FF2B5EF4-FFF2-40B4-BE49-F238E27FC236}">
                <a16:creationId xmlns:a16="http://schemas.microsoft.com/office/drawing/2014/main" id="{9BB3239A-5774-4C37-8ED9-7DC82EE2D662}"/>
              </a:ext>
            </a:extLst>
          </p:cNvPr>
          <p:cNvSpPr txBox="1">
            <a:spLocks/>
          </p:cNvSpPr>
          <p:nvPr/>
        </p:nvSpPr>
        <p:spPr>
          <a:xfrm>
            <a:off x="156085" y="5430160"/>
            <a:ext cx="5143500" cy="1129136"/>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GB" i="1" dirty="0">
                <a:solidFill>
                  <a:srgbClr val="FF0000"/>
                </a:solidFill>
              </a:rPr>
              <a:t>“its only for personal care”</a:t>
            </a:r>
          </a:p>
          <a:p>
            <a:pPr algn="l"/>
            <a:r>
              <a:rPr lang="en-GB" sz="1200" dirty="0"/>
              <a:t>No. The term ‘essential care giver’ can be misleading, but current guidance is clear that an essential care giver can be simply someone who provides companionship, and all the enormous benefits to wellbeing along with improved mental health that this brings.</a:t>
            </a:r>
          </a:p>
          <a:p>
            <a:pPr algn="l"/>
            <a:endParaRPr lang="en-GB" dirty="0"/>
          </a:p>
        </p:txBody>
      </p:sp>
      <p:pic>
        <p:nvPicPr>
          <p:cNvPr id="11" name="Picture 10">
            <a:extLst>
              <a:ext uri="{FF2B5EF4-FFF2-40B4-BE49-F238E27FC236}">
                <a16:creationId xmlns:a16="http://schemas.microsoft.com/office/drawing/2014/main" id="{805C1BFC-1880-4670-9BE4-B5472CB6EA83}"/>
              </a:ext>
            </a:extLst>
          </p:cNvPr>
          <p:cNvPicPr>
            <a:picLocks noChangeAspect="1"/>
          </p:cNvPicPr>
          <p:nvPr/>
        </p:nvPicPr>
        <p:blipFill>
          <a:blip r:embed="rId3"/>
          <a:stretch>
            <a:fillRect/>
          </a:stretch>
        </p:blipFill>
        <p:spPr>
          <a:xfrm>
            <a:off x="5257038" y="5420900"/>
            <a:ext cx="1444877" cy="1243692"/>
          </a:xfrm>
          <a:prstGeom prst="rect">
            <a:avLst/>
          </a:prstGeom>
        </p:spPr>
      </p:pic>
      <p:pic>
        <p:nvPicPr>
          <p:cNvPr id="12" name="Picture 11">
            <a:extLst>
              <a:ext uri="{FF2B5EF4-FFF2-40B4-BE49-F238E27FC236}">
                <a16:creationId xmlns:a16="http://schemas.microsoft.com/office/drawing/2014/main" id="{DEBD7B8F-6F29-42A8-90A6-89969739530E}"/>
              </a:ext>
            </a:extLst>
          </p:cNvPr>
          <p:cNvPicPr>
            <a:picLocks noChangeAspect="1"/>
          </p:cNvPicPr>
          <p:nvPr/>
        </p:nvPicPr>
        <p:blipFill>
          <a:blip r:embed="rId3"/>
          <a:stretch>
            <a:fillRect/>
          </a:stretch>
        </p:blipFill>
        <p:spPr>
          <a:xfrm>
            <a:off x="156084" y="6586674"/>
            <a:ext cx="1444877" cy="1243692"/>
          </a:xfrm>
          <a:prstGeom prst="rect">
            <a:avLst/>
          </a:prstGeom>
        </p:spPr>
      </p:pic>
      <p:sp>
        <p:nvSpPr>
          <p:cNvPr id="13" name="Subtitle 2">
            <a:extLst>
              <a:ext uri="{FF2B5EF4-FFF2-40B4-BE49-F238E27FC236}">
                <a16:creationId xmlns:a16="http://schemas.microsoft.com/office/drawing/2014/main" id="{F2035A2E-00AA-47C8-AF75-F11BD6FE9CBA}"/>
              </a:ext>
            </a:extLst>
          </p:cNvPr>
          <p:cNvSpPr txBox="1">
            <a:spLocks/>
          </p:cNvSpPr>
          <p:nvPr/>
        </p:nvSpPr>
        <p:spPr>
          <a:xfrm>
            <a:off x="1541526" y="6691970"/>
            <a:ext cx="5143500" cy="1234432"/>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GB" i="1" dirty="0">
                <a:solidFill>
                  <a:srgbClr val="FF0000"/>
                </a:solidFill>
              </a:rPr>
              <a:t>“essential care giver visits need to stop if there is a COVID outbreak”</a:t>
            </a:r>
          </a:p>
          <a:p>
            <a:pPr algn="l"/>
            <a:r>
              <a:rPr lang="en-GB" sz="1200" dirty="0"/>
              <a:t>Not correct. Although all regular indoor visits have to stop during an outbreak, visiting from essential care givers can continue (unless the care giver or resident they are visiting tests positive for COVID, in which case visits must stop)</a:t>
            </a:r>
          </a:p>
        </p:txBody>
      </p:sp>
      <p:pic>
        <p:nvPicPr>
          <p:cNvPr id="15" name="Picture 14">
            <a:extLst>
              <a:ext uri="{FF2B5EF4-FFF2-40B4-BE49-F238E27FC236}">
                <a16:creationId xmlns:a16="http://schemas.microsoft.com/office/drawing/2014/main" id="{B8E27743-77B5-4BFD-91D4-F0FD6BAB78F4}"/>
              </a:ext>
            </a:extLst>
          </p:cNvPr>
          <p:cNvPicPr>
            <a:picLocks noChangeAspect="1"/>
          </p:cNvPicPr>
          <p:nvPr/>
        </p:nvPicPr>
        <p:blipFill>
          <a:blip r:embed="rId3"/>
          <a:stretch>
            <a:fillRect/>
          </a:stretch>
        </p:blipFill>
        <p:spPr>
          <a:xfrm>
            <a:off x="5299585" y="8007177"/>
            <a:ext cx="1444877" cy="1243692"/>
          </a:xfrm>
          <a:prstGeom prst="rect">
            <a:avLst/>
          </a:prstGeom>
        </p:spPr>
      </p:pic>
      <p:sp>
        <p:nvSpPr>
          <p:cNvPr id="17" name="Subtitle 2">
            <a:extLst>
              <a:ext uri="{FF2B5EF4-FFF2-40B4-BE49-F238E27FC236}">
                <a16:creationId xmlns:a16="http://schemas.microsoft.com/office/drawing/2014/main" id="{3C075BF3-3DAD-420A-B8F1-87D982B8AF34}"/>
              </a:ext>
            </a:extLst>
          </p:cNvPr>
          <p:cNvSpPr txBox="1">
            <a:spLocks/>
          </p:cNvSpPr>
          <p:nvPr/>
        </p:nvSpPr>
        <p:spPr>
          <a:xfrm>
            <a:off x="291846" y="8016922"/>
            <a:ext cx="5143500" cy="1541606"/>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GB" i="1" dirty="0">
                <a:solidFill>
                  <a:srgbClr val="FF0000"/>
                </a:solidFill>
              </a:rPr>
              <a:t>“essential care givers cannot visit if they are a contact of a positive case”</a:t>
            </a:r>
          </a:p>
          <a:p>
            <a:pPr algn="l"/>
            <a:r>
              <a:rPr lang="en-GB" sz="1200" dirty="0"/>
              <a:t>Incorrect. However these individuals MUST be double vaccinated, have had a negative PCR test and are undertaking daily lateral flow tests for a 10day period. They must also adhere to ALL IPC procedures and guidance within the home. If they are a contact of an individual within their own household they should be advised not to visit the home for the 10day period.</a:t>
            </a:r>
          </a:p>
        </p:txBody>
      </p:sp>
      <p:pic>
        <p:nvPicPr>
          <p:cNvPr id="18" name="Picture 17">
            <a:extLst>
              <a:ext uri="{FF2B5EF4-FFF2-40B4-BE49-F238E27FC236}">
                <a16:creationId xmlns:a16="http://schemas.microsoft.com/office/drawing/2014/main" id="{72C5E75F-C0F3-4E14-B012-A3E3EFA7582A}"/>
              </a:ext>
            </a:extLst>
          </p:cNvPr>
          <p:cNvPicPr>
            <a:picLocks noChangeAspect="1"/>
          </p:cNvPicPr>
          <p:nvPr/>
        </p:nvPicPr>
        <p:blipFill>
          <a:blip r:embed="rId4"/>
          <a:stretch>
            <a:fillRect/>
          </a:stretch>
        </p:blipFill>
        <p:spPr>
          <a:xfrm>
            <a:off x="5842539" y="9268987"/>
            <a:ext cx="494729" cy="503548"/>
          </a:xfrm>
          <a:prstGeom prst="rect">
            <a:avLst/>
          </a:prstGeom>
          <a:effectLst>
            <a:outerShdw blurRad="50800" dist="50800" dir="5400000" algn="ctr" rotWithShape="0">
              <a:schemeClr val="bg1"/>
            </a:outerShdw>
          </a:effectLst>
        </p:spPr>
      </p:pic>
      <p:pic>
        <p:nvPicPr>
          <p:cNvPr id="19" name="Picture 18">
            <a:extLst>
              <a:ext uri="{FF2B5EF4-FFF2-40B4-BE49-F238E27FC236}">
                <a16:creationId xmlns:a16="http://schemas.microsoft.com/office/drawing/2014/main" id="{7A24821C-DE7B-4FF1-B1E6-37163940A19E}"/>
              </a:ext>
            </a:extLst>
          </p:cNvPr>
          <p:cNvPicPr>
            <a:picLocks noChangeAspect="1"/>
          </p:cNvPicPr>
          <p:nvPr/>
        </p:nvPicPr>
        <p:blipFill>
          <a:blip r:embed="rId4"/>
          <a:stretch>
            <a:fillRect/>
          </a:stretch>
        </p:blipFill>
        <p:spPr>
          <a:xfrm>
            <a:off x="5299585" y="9268987"/>
            <a:ext cx="494729" cy="503548"/>
          </a:xfrm>
          <a:prstGeom prst="rect">
            <a:avLst/>
          </a:prstGeom>
          <a:effectLst>
            <a:outerShdw blurRad="50800" dist="50800" dir="5400000" algn="ctr" rotWithShape="0">
              <a:schemeClr val="bg1"/>
            </a:outerShdw>
          </a:effectLst>
        </p:spPr>
      </p:pic>
      <p:sp>
        <p:nvSpPr>
          <p:cNvPr id="21" name="TextBox 20">
            <a:extLst>
              <a:ext uri="{FF2B5EF4-FFF2-40B4-BE49-F238E27FC236}">
                <a16:creationId xmlns:a16="http://schemas.microsoft.com/office/drawing/2014/main" id="{7FB8A768-0D30-4F3D-B901-398C6BC98297}"/>
              </a:ext>
            </a:extLst>
          </p:cNvPr>
          <p:cNvSpPr txBox="1"/>
          <p:nvPr/>
        </p:nvSpPr>
        <p:spPr>
          <a:xfrm>
            <a:off x="276987" y="10149"/>
            <a:ext cx="6304026" cy="707886"/>
          </a:xfrm>
          <a:prstGeom prst="rect">
            <a:avLst/>
          </a:prstGeom>
          <a:noFill/>
        </p:spPr>
        <p:txBody>
          <a:bodyPr wrap="square" rtlCol="0">
            <a:spAutoFit/>
          </a:bodyPr>
          <a:lstStyle/>
          <a:p>
            <a:pPr algn="ctr"/>
            <a:r>
              <a:rPr lang="en-GB" sz="4000" dirty="0"/>
              <a:t>SPACE FOR LOCAL LOGOS</a:t>
            </a:r>
          </a:p>
        </p:txBody>
      </p:sp>
      <p:sp>
        <p:nvSpPr>
          <p:cNvPr id="22" name="TextBox 21">
            <a:extLst>
              <a:ext uri="{FF2B5EF4-FFF2-40B4-BE49-F238E27FC236}">
                <a16:creationId xmlns:a16="http://schemas.microsoft.com/office/drawing/2014/main" id="{E84C5B86-5880-4F37-BB5A-7D8D7D0D69F6}"/>
              </a:ext>
            </a:extLst>
          </p:cNvPr>
          <p:cNvSpPr txBox="1"/>
          <p:nvPr/>
        </p:nvSpPr>
        <p:spPr>
          <a:xfrm>
            <a:off x="276987" y="591387"/>
            <a:ext cx="6274308" cy="369332"/>
          </a:xfrm>
          <a:prstGeom prst="rect">
            <a:avLst/>
          </a:prstGeom>
          <a:noFill/>
        </p:spPr>
        <p:txBody>
          <a:bodyPr wrap="square" rtlCol="0">
            <a:spAutoFit/>
          </a:bodyPr>
          <a:lstStyle/>
          <a:p>
            <a:pPr algn="ctr"/>
            <a:r>
              <a:rPr lang="en-GB" b="1" dirty="0"/>
              <a:t>Essential Care Giver (key visitor) Myth Buster</a:t>
            </a:r>
          </a:p>
        </p:txBody>
      </p:sp>
      <p:sp>
        <p:nvSpPr>
          <p:cNvPr id="2" name="TextBox 1">
            <a:extLst>
              <a:ext uri="{FF2B5EF4-FFF2-40B4-BE49-F238E27FC236}">
                <a16:creationId xmlns:a16="http://schemas.microsoft.com/office/drawing/2014/main" id="{CA658F97-C69B-45B1-B0A8-C97D09512D94}"/>
              </a:ext>
            </a:extLst>
          </p:cNvPr>
          <p:cNvSpPr txBox="1"/>
          <p:nvPr/>
        </p:nvSpPr>
        <p:spPr>
          <a:xfrm>
            <a:off x="306705" y="950719"/>
            <a:ext cx="6378321" cy="461665"/>
          </a:xfrm>
          <a:prstGeom prst="rect">
            <a:avLst/>
          </a:prstGeom>
          <a:noFill/>
        </p:spPr>
        <p:txBody>
          <a:bodyPr wrap="square" rtlCol="0">
            <a:spAutoFit/>
          </a:bodyPr>
          <a:lstStyle/>
          <a:p>
            <a:pPr algn="ctr"/>
            <a:r>
              <a:rPr lang="en-GB" sz="1200" dirty="0"/>
              <a:t>Every care home resident can choose to nominate an essential care giver who may visit the home to attend to essential care needs.  This is different to ‘named visitors’.</a:t>
            </a:r>
          </a:p>
        </p:txBody>
      </p:sp>
    </p:spTree>
    <p:extLst>
      <p:ext uri="{BB962C8B-B14F-4D97-AF65-F5344CB8AC3E}">
        <p14:creationId xmlns:p14="http://schemas.microsoft.com/office/powerpoint/2010/main" val="283134108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85</TotalTime>
  <Words>452</Words>
  <Application>Microsoft Office PowerPoint</Application>
  <PresentationFormat>A4 Paper (210x297 mm)</PresentationFormat>
  <Paragraphs>15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Turner (Public Health)</dc:creator>
  <cp:lastModifiedBy>Sarah Turner (Public Health)</cp:lastModifiedBy>
  <cp:revision>8</cp:revision>
  <dcterms:created xsi:type="dcterms:W3CDTF">2021-10-20T13:48:00Z</dcterms:created>
  <dcterms:modified xsi:type="dcterms:W3CDTF">2021-10-28T08:54:14Z</dcterms:modified>
</cp:coreProperties>
</file>