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Montserrat"/>
      <p:regular r:id="rId22"/>
      <p:bold r:id="rId23"/>
      <p:italic r:id="rId24"/>
      <p:boldItalic r:id="rId25"/>
    </p:embeddedFont>
    <p:embeddedFont>
      <p:font typeface="Oswald"/>
      <p:regular r:id="rId26"/>
      <p:bold r:id="rId27"/>
    </p:embeddedFont>
    <p:embeddedFont>
      <p:font typeface="Bree Serif"/>
      <p:regular r:id="rId28"/>
    </p:embeddedFont>
    <p:embeddedFont>
      <p:font typeface="Alfa Slab One"/>
      <p:regular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Montserrat-regular.fntdata"/><Relationship Id="rId21" Type="http://schemas.openxmlformats.org/officeDocument/2006/relationships/font" Target="fonts/PlayfairDisplay-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Montserrat-boldItalic.fntdata"/><Relationship Id="rId28" Type="http://schemas.openxmlformats.org/officeDocument/2006/relationships/font" Target="fonts/BreeSerif-regular.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d3d20a3e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d3d20a3e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d3d20a3e7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d3d20a3e7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e6a43896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e6a43896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d3d20a3e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1d3d20a3e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d3d20a3e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d3d20a3e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d3d20a3e7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d3d20a3e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d3d20a3e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d3d20a3e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d3d20a3e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d3d20a3e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d3d20a3e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d3d20a3e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d3d20a3e7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d3d20a3e7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d3d20a3e7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d3d20a3e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311700" y="1459950"/>
            <a:ext cx="8520600" cy="97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4800">
                <a:highlight>
                  <a:schemeClr val="dk1"/>
                </a:highlight>
                <a:latin typeface="Oswald"/>
                <a:ea typeface="Oswald"/>
                <a:cs typeface="Oswald"/>
                <a:sym typeface="Oswald"/>
              </a:rPr>
              <a:t>Help with cost of living increase</a:t>
            </a:r>
            <a:endParaRPr sz="4800">
              <a:highlight>
                <a:schemeClr val="dk1"/>
              </a:highlight>
              <a:latin typeface="Oswald"/>
              <a:ea typeface="Oswald"/>
              <a:cs typeface="Oswald"/>
              <a:sym typeface="Oswald"/>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latin typeface="Bree Serif"/>
                <a:ea typeface="Bree Serif"/>
                <a:cs typeface="Bree Serif"/>
                <a:sym typeface="Bree Serif"/>
              </a:rPr>
              <a:t>By Saima Shezadi &amp; Peter Douglas</a:t>
            </a:r>
            <a:endParaRPr b="1">
              <a:latin typeface="Bree Serif"/>
              <a:ea typeface="Bree Serif"/>
              <a:cs typeface="Bree Serif"/>
              <a:sym typeface="Bree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250350"/>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GB">
                <a:solidFill>
                  <a:srgbClr val="120102"/>
                </a:solidFill>
              </a:rPr>
              <a:t>What is the government doing to tackle the problem?</a:t>
            </a:r>
            <a:endParaRPr>
              <a:solidFill>
                <a:srgbClr val="120102"/>
              </a:solidFill>
            </a:endParaRPr>
          </a:p>
          <a:p>
            <a:pPr indent="0" lvl="0" marL="0" rtl="0" algn="l">
              <a:spcBef>
                <a:spcPts val="1200"/>
              </a:spcBef>
              <a:spcAft>
                <a:spcPts val="0"/>
              </a:spcAft>
              <a:buNone/>
            </a:pPr>
            <a:r>
              <a:t/>
            </a:r>
            <a:endParaRPr/>
          </a:p>
        </p:txBody>
      </p:sp>
      <p:sp>
        <p:nvSpPr>
          <p:cNvPr id="119" name="Google Shape;119;p22"/>
          <p:cNvSpPr txBox="1"/>
          <p:nvPr>
            <p:ph idx="1" type="body"/>
          </p:nvPr>
        </p:nvSpPr>
        <p:spPr>
          <a:xfrm>
            <a:off x="1115550" y="920900"/>
            <a:ext cx="7919100" cy="3908100"/>
          </a:xfrm>
          <a:prstGeom prst="rect">
            <a:avLst/>
          </a:prstGeom>
        </p:spPr>
        <p:txBody>
          <a:bodyPr anchorCtr="0" anchor="t" bIns="91425" lIns="91425" spcFirstLastPara="1" rIns="91425" wrap="square" tIns="91425">
            <a:normAutofit lnSpcReduction="10000"/>
          </a:bodyPr>
          <a:lstStyle/>
          <a:p>
            <a:pPr indent="0" lvl="0" marL="0" rtl="0" algn="l">
              <a:lnSpc>
                <a:spcPct val="175000"/>
              </a:lnSpc>
              <a:spcBef>
                <a:spcPts val="0"/>
              </a:spcBef>
              <a:spcAft>
                <a:spcPts val="0"/>
              </a:spcAft>
              <a:buNone/>
            </a:pPr>
            <a:r>
              <a:rPr b="1" lang="en-GB" sz="1100">
                <a:latin typeface="Open Sans"/>
                <a:ea typeface="Open Sans"/>
                <a:cs typeface="Open Sans"/>
                <a:sym typeface="Open Sans"/>
              </a:rPr>
              <a:t>Chancellor Rishi Sunak</a:t>
            </a:r>
            <a:r>
              <a:rPr lang="en-GB" sz="1100">
                <a:latin typeface="Open Sans"/>
                <a:ea typeface="Open Sans"/>
                <a:cs typeface="Open Sans"/>
                <a:sym typeface="Open Sans"/>
              </a:rPr>
              <a:t> announced</a:t>
            </a:r>
            <a:r>
              <a:rPr lang="en-GB" sz="1100">
                <a:solidFill>
                  <a:srgbClr val="120102"/>
                </a:solidFill>
                <a:latin typeface="Open Sans"/>
                <a:ea typeface="Open Sans"/>
                <a:cs typeface="Open Sans"/>
                <a:sym typeface="Open Sans"/>
              </a:rPr>
              <a:t> that the government will be providing an energy bill rebate to 28 million  households to ease the pressure of rising costs.</a:t>
            </a:r>
            <a:endParaRPr sz="1100">
              <a:solidFill>
                <a:srgbClr val="120102"/>
              </a:solidFill>
              <a:latin typeface="Open Sans"/>
              <a:ea typeface="Open Sans"/>
              <a:cs typeface="Open Sans"/>
              <a:sym typeface="Open Sans"/>
            </a:endParaRPr>
          </a:p>
          <a:p>
            <a:pPr indent="-298450" lvl="0" marL="457200" rtl="0" algn="l">
              <a:lnSpc>
                <a:spcPct val="175000"/>
              </a:lnSpc>
              <a:spcBef>
                <a:spcPts val="1200"/>
              </a:spcBef>
              <a:spcAft>
                <a:spcPts val="0"/>
              </a:spcAft>
              <a:buClr>
                <a:srgbClr val="120102"/>
              </a:buClr>
              <a:buSzPts val="1100"/>
              <a:buFont typeface="Open Sans"/>
              <a:buChar char="●"/>
            </a:pPr>
            <a:r>
              <a:rPr b="1" lang="en-GB" sz="1100">
                <a:solidFill>
                  <a:srgbClr val="120102"/>
                </a:solidFill>
                <a:latin typeface="Open Sans"/>
                <a:ea typeface="Open Sans"/>
                <a:cs typeface="Open Sans"/>
                <a:sym typeface="Open Sans"/>
              </a:rPr>
              <a:t>The</a:t>
            </a:r>
            <a:r>
              <a:rPr b="1" lang="en-GB" sz="1100">
                <a:solidFill>
                  <a:srgbClr val="120102"/>
                </a:solidFill>
                <a:latin typeface="Open Sans"/>
                <a:ea typeface="Open Sans"/>
                <a:cs typeface="Open Sans"/>
                <a:sym typeface="Open Sans"/>
              </a:rPr>
              <a:t> </a:t>
            </a:r>
            <a:r>
              <a:rPr b="1" lang="en-GB" sz="1100">
                <a:solidFill>
                  <a:srgbClr val="120102"/>
                </a:solidFill>
                <a:latin typeface="Open Sans"/>
                <a:ea typeface="Open Sans"/>
                <a:cs typeface="Open Sans"/>
                <a:sym typeface="Open Sans"/>
              </a:rPr>
              <a:t>upfront discount of £200 on bills</a:t>
            </a:r>
            <a:r>
              <a:rPr lang="en-GB" sz="1100">
                <a:solidFill>
                  <a:srgbClr val="120102"/>
                </a:solidFill>
                <a:latin typeface="Open Sans"/>
                <a:ea typeface="Open Sans"/>
                <a:cs typeface="Open Sans"/>
                <a:sym typeface="Open Sans"/>
              </a:rPr>
              <a:t>,</a:t>
            </a:r>
            <a:r>
              <a:rPr lang="en-GB" sz="1100">
                <a:solidFill>
                  <a:srgbClr val="120102"/>
                </a:solidFill>
                <a:latin typeface="Open Sans"/>
                <a:ea typeface="Open Sans"/>
                <a:cs typeface="Open Sans"/>
                <a:sym typeface="Open Sans"/>
              </a:rPr>
              <a:t> </a:t>
            </a:r>
            <a:r>
              <a:rPr lang="en-GB" sz="1100">
                <a:solidFill>
                  <a:srgbClr val="120102"/>
                </a:solidFill>
                <a:latin typeface="Open Sans"/>
                <a:ea typeface="Open Sans"/>
                <a:cs typeface="Open Sans"/>
                <a:sym typeface="Open Sans"/>
              </a:rPr>
              <a:t>which was applied in </a:t>
            </a:r>
            <a:r>
              <a:rPr lang="en-GB" sz="1100">
                <a:solidFill>
                  <a:srgbClr val="120102"/>
                </a:solidFill>
                <a:latin typeface="Open Sans"/>
                <a:ea typeface="Open Sans"/>
                <a:cs typeface="Open Sans"/>
                <a:sym typeface="Open Sans"/>
              </a:rPr>
              <a:t>instalments of £40 from October 2021. </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Households in England in council tax bands A-D will also receive a £150 rebate on council tax bills in a one-off payment in April. </a:t>
            </a:r>
            <a:r>
              <a:rPr b="1" lang="en-GB" sz="1100">
                <a:solidFill>
                  <a:srgbClr val="120102"/>
                </a:solidFill>
                <a:latin typeface="Open Sans"/>
                <a:ea typeface="Open Sans"/>
                <a:cs typeface="Open Sans"/>
                <a:sym typeface="Open Sans"/>
              </a:rPr>
              <a:t>On top of this discount, </a:t>
            </a:r>
            <a:r>
              <a:rPr lang="en-GB" sz="1100">
                <a:solidFill>
                  <a:srgbClr val="120102"/>
                </a:solidFill>
                <a:latin typeface="Open Sans"/>
                <a:ea typeface="Open Sans"/>
                <a:cs typeface="Open Sans"/>
                <a:sym typeface="Open Sans"/>
              </a:rPr>
              <a:t>the government says it will provide discretionary funding of £144 to support vulnerable people and individuals on low incomes that do not pay Council Tax, or that pay Council Tax for properties in Bands E-H.</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In January the government announced it would be </a:t>
            </a:r>
            <a:r>
              <a:rPr b="1" lang="en-GB" sz="1100">
                <a:solidFill>
                  <a:srgbClr val="120102"/>
                </a:solidFill>
                <a:latin typeface="Open Sans"/>
                <a:ea typeface="Open Sans"/>
                <a:cs typeface="Open Sans"/>
                <a:sym typeface="Open Sans"/>
              </a:rPr>
              <a:t>freezing the cost of the BBC licence fee</a:t>
            </a:r>
            <a:r>
              <a:rPr lang="en-GB" sz="1100">
                <a:solidFill>
                  <a:srgbClr val="120102"/>
                </a:solidFill>
                <a:latin typeface="Open Sans"/>
                <a:ea typeface="Open Sans"/>
                <a:cs typeface="Open Sans"/>
                <a:sym typeface="Open Sans"/>
              </a:rPr>
              <a:t> as part </a:t>
            </a:r>
            <a:br>
              <a:rPr lang="en-GB" sz="1100">
                <a:solidFill>
                  <a:srgbClr val="120102"/>
                </a:solidFill>
                <a:latin typeface="Open Sans"/>
                <a:ea typeface="Open Sans"/>
                <a:cs typeface="Open Sans"/>
                <a:sym typeface="Open Sans"/>
              </a:rPr>
            </a:br>
            <a:r>
              <a:rPr lang="en-GB" sz="1100">
                <a:solidFill>
                  <a:srgbClr val="120102"/>
                </a:solidFill>
                <a:latin typeface="Open Sans"/>
                <a:ea typeface="Open Sans"/>
                <a:cs typeface="Open Sans"/>
                <a:sym typeface="Open Sans"/>
              </a:rPr>
              <a:t>of measures to tackle the cost of living crisis.</a:t>
            </a:r>
            <a:endParaRPr sz="1100">
              <a:solidFill>
                <a:srgbClr val="120102"/>
              </a:solidFill>
              <a:latin typeface="Open Sans"/>
              <a:ea typeface="Open Sans"/>
              <a:cs typeface="Open Sans"/>
              <a:sym typeface="Open Sans"/>
            </a:endParaRPr>
          </a:p>
          <a:p>
            <a:pPr indent="0" lvl="0" marL="0" rtl="0" algn="l">
              <a:spcBef>
                <a:spcPts val="1200"/>
              </a:spcBef>
              <a:spcAft>
                <a:spcPts val="1200"/>
              </a:spcAft>
              <a:buNone/>
            </a:pPr>
            <a:r>
              <a:t/>
            </a:r>
            <a:endParaRPr/>
          </a:p>
        </p:txBody>
      </p:sp>
      <p:pic>
        <p:nvPicPr>
          <p:cNvPr id="120" name="Google Shape;120;p22"/>
          <p:cNvPicPr preferRelativeResize="0"/>
          <p:nvPr/>
        </p:nvPicPr>
        <p:blipFill rotWithShape="1">
          <a:blip r:embed="rId3">
            <a:alphaModFix/>
          </a:blip>
          <a:srcRect b="0" l="0" r="0" t="14500"/>
          <a:stretch/>
        </p:blipFill>
        <p:spPr>
          <a:xfrm>
            <a:off x="139525" y="867975"/>
            <a:ext cx="1031526" cy="11759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GB">
                <a:solidFill>
                  <a:srgbClr val="120102"/>
                </a:solidFill>
              </a:rPr>
              <a:t>Where can I get help if I’m struggling?</a:t>
            </a:r>
            <a:endParaRPr>
              <a:solidFill>
                <a:srgbClr val="120102"/>
              </a:solidFill>
            </a:endParaRPr>
          </a:p>
          <a:p>
            <a:pPr indent="0" lvl="0" marL="0" rtl="0" algn="l">
              <a:spcBef>
                <a:spcPts val="1200"/>
              </a:spcBef>
              <a:spcAft>
                <a:spcPts val="0"/>
              </a:spcAft>
              <a:buNone/>
            </a:pPr>
            <a:r>
              <a:t/>
            </a:r>
            <a:endParaRPr/>
          </a:p>
        </p:txBody>
      </p:sp>
      <p:sp>
        <p:nvSpPr>
          <p:cNvPr id="126" name="Google Shape;126;p23"/>
          <p:cNvSpPr txBox="1"/>
          <p:nvPr>
            <p:ph idx="1" type="body"/>
          </p:nvPr>
        </p:nvSpPr>
        <p:spPr>
          <a:xfrm>
            <a:off x="311700" y="948050"/>
            <a:ext cx="8520600" cy="3821100"/>
          </a:xfrm>
          <a:prstGeom prst="rect">
            <a:avLst/>
          </a:prstGeom>
        </p:spPr>
        <p:txBody>
          <a:bodyPr anchorCtr="0" anchor="t" bIns="91425" lIns="91425" spcFirstLastPara="1" rIns="91425" wrap="square" tIns="91425">
            <a:noAutofit/>
          </a:bodyPr>
          <a:lstStyle/>
          <a:p>
            <a:pPr indent="0" lvl="0" marL="0" rtl="0" algn="l">
              <a:lnSpc>
                <a:spcPct val="155000"/>
              </a:lnSpc>
              <a:spcBef>
                <a:spcPts val="0"/>
              </a:spcBef>
              <a:spcAft>
                <a:spcPts val="0"/>
              </a:spcAft>
              <a:buSzPts val="275"/>
              <a:buNone/>
            </a:pPr>
            <a:r>
              <a:rPr lang="en-GB" sz="1100">
                <a:solidFill>
                  <a:srgbClr val="120102"/>
                </a:solidFill>
                <a:latin typeface="Open Sans"/>
                <a:ea typeface="Open Sans"/>
                <a:cs typeface="Open Sans"/>
                <a:sym typeface="Open Sans"/>
              </a:rPr>
              <a:t>If you’re struggling with increased costs, there are many different ways you can seek help.</a:t>
            </a:r>
            <a:endParaRPr sz="1100">
              <a:solidFill>
                <a:srgbClr val="120102"/>
              </a:solidFill>
              <a:latin typeface="Open Sans"/>
              <a:ea typeface="Open Sans"/>
              <a:cs typeface="Open Sans"/>
              <a:sym typeface="Open Sans"/>
            </a:endParaRPr>
          </a:p>
          <a:p>
            <a:pPr indent="-298450" lvl="0" marL="457200" rtl="0" algn="l">
              <a:lnSpc>
                <a:spcPct val="155000"/>
              </a:lnSpc>
              <a:spcBef>
                <a:spcPts val="1200"/>
              </a:spcBef>
              <a:spcAft>
                <a:spcPts val="0"/>
              </a:spcAft>
              <a:buClr>
                <a:srgbClr val="120102"/>
              </a:buClr>
              <a:buSzPts val="1100"/>
              <a:buFont typeface="Open Sans"/>
              <a:buChar char="●"/>
            </a:pPr>
            <a:r>
              <a:rPr b="1" lang="en-GB" sz="1100">
                <a:solidFill>
                  <a:srgbClr val="120102"/>
                </a:solidFill>
                <a:latin typeface="Open Sans"/>
                <a:ea typeface="Open Sans"/>
                <a:cs typeface="Open Sans"/>
                <a:sym typeface="Open Sans"/>
              </a:rPr>
              <a:t>On energy bills,</a:t>
            </a:r>
            <a:r>
              <a:rPr lang="en-GB" sz="1100">
                <a:solidFill>
                  <a:srgbClr val="120102"/>
                </a:solidFill>
                <a:latin typeface="Open Sans"/>
                <a:ea typeface="Open Sans"/>
                <a:cs typeface="Open Sans"/>
                <a:sym typeface="Open Sans"/>
              </a:rPr>
              <a:t> the government has a host of existing schemes you may be eligible</a:t>
            </a:r>
            <a:br>
              <a:rPr lang="en-GB" sz="1100">
                <a:solidFill>
                  <a:srgbClr val="120102"/>
                </a:solidFill>
                <a:latin typeface="Open Sans"/>
                <a:ea typeface="Open Sans"/>
                <a:cs typeface="Open Sans"/>
                <a:sym typeface="Open Sans"/>
              </a:rPr>
            </a:br>
            <a:r>
              <a:rPr lang="en-GB" sz="1100">
                <a:solidFill>
                  <a:srgbClr val="120102"/>
                </a:solidFill>
                <a:latin typeface="Open Sans"/>
                <a:ea typeface="Open Sans"/>
                <a:cs typeface="Open Sans"/>
                <a:sym typeface="Open Sans"/>
              </a:rPr>
              <a:t>for, such as the Warm Home Discount and Winter Fuel Payment.</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55000"/>
              </a:lnSpc>
              <a:spcBef>
                <a:spcPts val="0"/>
              </a:spcBef>
              <a:spcAft>
                <a:spcPts val="0"/>
              </a:spcAft>
              <a:buClr>
                <a:srgbClr val="120102"/>
              </a:buClr>
              <a:buSzPts val="1100"/>
              <a:buFont typeface="Open Sans"/>
              <a:buChar char="●"/>
            </a:pPr>
            <a:r>
              <a:rPr b="1" lang="en-GB" sz="1100">
                <a:solidFill>
                  <a:srgbClr val="120102"/>
                </a:solidFill>
                <a:latin typeface="Open Sans"/>
                <a:ea typeface="Open Sans"/>
                <a:cs typeface="Open Sans"/>
                <a:sym typeface="Open Sans"/>
              </a:rPr>
              <a:t>The government</a:t>
            </a:r>
            <a:r>
              <a:rPr lang="en-GB" sz="1100">
                <a:solidFill>
                  <a:srgbClr val="120102"/>
                </a:solidFill>
                <a:latin typeface="Open Sans"/>
                <a:ea typeface="Open Sans"/>
                <a:cs typeface="Open Sans"/>
                <a:sym typeface="Open Sans"/>
              </a:rPr>
              <a:t> is also offering £200 loans for energy bills in October which will be paid back on subsequent bills.</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55000"/>
              </a:lnSpc>
              <a:spcBef>
                <a:spcPts val="0"/>
              </a:spcBef>
              <a:spcAft>
                <a:spcPts val="0"/>
              </a:spcAft>
              <a:buSzPts val="1100"/>
              <a:buFont typeface="Open Sans"/>
              <a:buChar char="●"/>
            </a:pPr>
            <a:r>
              <a:rPr b="1" lang="en-GB" sz="1100">
                <a:solidFill>
                  <a:srgbClr val="120102"/>
                </a:solidFill>
                <a:latin typeface="Open Sans"/>
                <a:ea typeface="Open Sans"/>
                <a:cs typeface="Open Sans"/>
                <a:sym typeface="Open Sans"/>
              </a:rPr>
              <a:t>Citizens advice</a:t>
            </a:r>
            <a:r>
              <a:rPr lang="en-GB" sz="1100">
                <a:solidFill>
                  <a:srgbClr val="120102"/>
                </a:solidFill>
                <a:latin typeface="Open Sans"/>
                <a:ea typeface="Open Sans"/>
                <a:cs typeface="Open Sans"/>
                <a:sym typeface="Open Sans"/>
              </a:rPr>
              <a:t> has a comprehensive list of grants and schemes for paying your energy bills on its website.</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55000"/>
              </a:lnSpc>
              <a:spcBef>
                <a:spcPts val="0"/>
              </a:spcBef>
              <a:spcAft>
                <a:spcPts val="0"/>
              </a:spcAft>
              <a:buClr>
                <a:srgbClr val="120102"/>
              </a:buClr>
              <a:buSzPts val="1100"/>
              <a:buFont typeface="Open Sans"/>
              <a:buChar char="●"/>
            </a:pPr>
            <a:r>
              <a:rPr b="1" lang="en-GB" sz="1100">
                <a:solidFill>
                  <a:srgbClr val="120102"/>
                </a:solidFill>
                <a:latin typeface="Open Sans"/>
                <a:ea typeface="Open Sans"/>
                <a:cs typeface="Open Sans"/>
                <a:sym typeface="Open Sans"/>
              </a:rPr>
              <a:t>Water suppliers</a:t>
            </a:r>
            <a:r>
              <a:rPr lang="en-GB" sz="1100">
                <a:solidFill>
                  <a:srgbClr val="120102"/>
                </a:solidFill>
                <a:latin typeface="Open Sans"/>
                <a:ea typeface="Open Sans"/>
                <a:cs typeface="Open Sans"/>
                <a:sym typeface="Open Sans"/>
              </a:rPr>
              <a:t> have schemes available to help customers pay their bills</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55000"/>
              </a:lnSpc>
              <a:spcBef>
                <a:spcPts val="0"/>
              </a:spcBef>
              <a:spcAft>
                <a:spcPts val="0"/>
              </a:spcAft>
              <a:buSzPts val="1100"/>
              <a:buFont typeface="Open Sans"/>
              <a:buChar char="●"/>
            </a:pPr>
            <a:r>
              <a:rPr b="1" lang="en-GB" sz="1100">
                <a:solidFill>
                  <a:srgbClr val="120102"/>
                </a:solidFill>
                <a:latin typeface="Open Sans"/>
                <a:ea typeface="Open Sans"/>
                <a:cs typeface="Open Sans"/>
                <a:sym typeface="Open Sans"/>
              </a:rPr>
              <a:t>For rent,</a:t>
            </a:r>
            <a:r>
              <a:rPr lang="en-GB" sz="1100">
                <a:solidFill>
                  <a:srgbClr val="120102"/>
                </a:solidFill>
                <a:latin typeface="Open Sans"/>
                <a:ea typeface="Open Sans"/>
                <a:cs typeface="Open Sans"/>
                <a:sym typeface="Open Sans"/>
              </a:rPr>
              <a:t> you may be able to get help through claiming universal credit, which has now replaced housing benefit. </a:t>
            </a:r>
            <a:endParaRPr sz="450"/>
          </a:p>
        </p:txBody>
      </p:sp>
      <p:pic>
        <p:nvPicPr>
          <p:cNvPr id="127" name="Google Shape;127;p23"/>
          <p:cNvPicPr preferRelativeResize="0"/>
          <p:nvPr/>
        </p:nvPicPr>
        <p:blipFill rotWithShape="1">
          <a:blip r:embed="rId3">
            <a:alphaModFix/>
          </a:blip>
          <a:srcRect b="8762" l="10704" r="6445" t="12441"/>
          <a:stretch/>
        </p:blipFill>
        <p:spPr>
          <a:xfrm>
            <a:off x="6369500" y="235400"/>
            <a:ext cx="2607300" cy="165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 type="body"/>
          </p:nvPr>
        </p:nvSpPr>
        <p:spPr>
          <a:xfrm>
            <a:off x="179675" y="239575"/>
            <a:ext cx="8684700" cy="4769100"/>
          </a:xfrm>
          <a:prstGeom prst="rect">
            <a:avLst/>
          </a:prstGeom>
        </p:spPr>
        <p:txBody>
          <a:bodyPr anchorCtr="0" anchor="t" bIns="91425" lIns="91425" spcFirstLastPara="1" rIns="91425" wrap="square" tIns="91425">
            <a:noAutofit/>
          </a:bodyPr>
          <a:lstStyle/>
          <a:p>
            <a:pPr indent="0" lvl="0" marL="0" rtl="0" algn="l">
              <a:lnSpc>
                <a:spcPct val="155000"/>
              </a:lnSpc>
              <a:spcBef>
                <a:spcPts val="0"/>
              </a:spcBef>
              <a:spcAft>
                <a:spcPts val="1200"/>
              </a:spcAft>
              <a:buNone/>
            </a:pPr>
            <a:r>
              <a:rPr b="1" lang="en-GB" sz="1100">
                <a:solidFill>
                  <a:srgbClr val="120102"/>
                </a:solidFill>
                <a:latin typeface="Open Sans"/>
                <a:ea typeface="Open Sans"/>
                <a:cs typeface="Open Sans"/>
                <a:sym typeface="Open Sans"/>
              </a:rPr>
              <a:t>If you already claim benefits,</a:t>
            </a:r>
            <a:r>
              <a:rPr lang="en-GB" sz="1100">
                <a:solidFill>
                  <a:srgbClr val="120102"/>
                </a:solidFill>
                <a:latin typeface="Open Sans"/>
                <a:ea typeface="Open Sans"/>
                <a:cs typeface="Open Sans"/>
                <a:sym typeface="Open Sans"/>
              </a:rPr>
              <a:t> and they don’t cover your housing costs, you may be able to get a</a:t>
            </a:r>
            <a:r>
              <a:rPr b="1" lang="en-GB" sz="1100">
                <a:solidFill>
                  <a:srgbClr val="120102"/>
                </a:solidFill>
                <a:latin typeface="Open Sans"/>
                <a:ea typeface="Open Sans"/>
                <a:cs typeface="Open Sans"/>
                <a:sym typeface="Open Sans"/>
              </a:rPr>
              <a:t> discretionary housing payment </a:t>
            </a:r>
            <a:r>
              <a:rPr lang="en-GB" sz="1100">
                <a:solidFill>
                  <a:srgbClr val="120102"/>
                </a:solidFill>
                <a:latin typeface="Open Sans"/>
                <a:ea typeface="Open Sans"/>
                <a:cs typeface="Open Sans"/>
                <a:sym typeface="Open Sans"/>
              </a:rPr>
              <a:t>through your local authority to help cover the shortfall.</a:t>
            </a:r>
            <a:br>
              <a:rPr lang="en-GB" sz="1100">
                <a:solidFill>
                  <a:srgbClr val="120102"/>
                </a:solidFill>
                <a:latin typeface="Open Sans"/>
                <a:ea typeface="Open Sans"/>
                <a:cs typeface="Open Sans"/>
                <a:sym typeface="Open Sans"/>
              </a:rPr>
            </a:br>
            <a:br>
              <a:rPr lang="en-GB" sz="1100">
                <a:solidFill>
                  <a:srgbClr val="120102"/>
                </a:solidFill>
                <a:latin typeface="Open Sans"/>
                <a:ea typeface="Open Sans"/>
                <a:cs typeface="Open Sans"/>
                <a:sym typeface="Open Sans"/>
              </a:rPr>
            </a:br>
            <a:r>
              <a:rPr b="1" lang="en-GB" sz="1100">
                <a:solidFill>
                  <a:srgbClr val="120102"/>
                </a:solidFill>
                <a:latin typeface="Open Sans"/>
                <a:ea typeface="Open Sans"/>
                <a:cs typeface="Open Sans"/>
                <a:sym typeface="Open Sans"/>
              </a:rPr>
              <a:t>Council tax support/reduction</a:t>
            </a:r>
            <a:r>
              <a:rPr lang="en-GB" sz="1100">
                <a:solidFill>
                  <a:srgbClr val="120102"/>
                </a:solidFill>
                <a:latin typeface="Open Sans"/>
                <a:ea typeface="Open Sans"/>
                <a:cs typeface="Open Sans"/>
                <a:sym typeface="Open Sans"/>
              </a:rPr>
              <a:t> is also available via your local authority if you’re struggling to pay. </a:t>
            </a:r>
            <a:br>
              <a:rPr lang="en-GB" sz="1100">
                <a:solidFill>
                  <a:srgbClr val="120102"/>
                </a:solidFill>
                <a:latin typeface="Open Sans"/>
                <a:ea typeface="Open Sans"/>
                <a:cs typeface="Open Sans"/>
                <a:sym typeface="Open Sans"/>
              </a:rPr>
            </a:br>
            <a:br>
              <a:rPr lang="en-GB" sz="1100">
                <a:solidFill>
                  <a:srgbClr val="120102"/>
                </a:solidFill>
                <a:latin typeface="Open Sans"/>
                <a:ea typeface="Open Sans"/>
                <a:cs typeface="Open Sans"/>
                <a:sym typeface="Open Sans"/>
              </a:rPr>
            </a:br>
            <a:r>
              <a:rPr b="1" lang="en-GB" sz="1100">
                <a:solidFill>
                  <a:srgbClr val="120102"/>
                </a:solidFill>
                <a:latin typeface="Open Sans"/>
                <a:ea typeface="Open Sans"/>
                <a:cs typeface="Open Sans"/>
                <a:sym typeface="Open Sans"/>
              </a:rPr>
              <a:t>If you pay your bill by direct debit </a:t>
            </a:r>
            <a:r>
              <a:rPr lang="en-GB" sz="1100">
                <a:solidFill>
                  <a:srgbClr val="120102"/>
                </a:solidFill>
                <a:latin typeface="Open Sans"/>
                <a:ea typeface="Open Sans"/>
                <a:cs typeface="Open Sans"/>
                <a:sym typeface="Open Sans"/>
              </a:rPr>
              <a:t>and are in council tax bands A-D, you should get an automatic rebate in April. </a:t>
            </a:r>
            <a:br>
              <a:rPr lang="en-GB" sz="1100">
                <a:solidFill>
                  <a:srgbClr val="120102"/>
                </a:solidFill>
                <a:latin typeface="Open Sans"/>
                <a:ea typeface="Open Sans"/>
                <a:cs typeface="Open Sans"/>
                <a:sym typeface="Open Sans"/>
              </a:rPr>
            </a:br>
            <a:r>
              <a:rPr b="1" lang="en-GB" sz="1100">
                <a:solidFill>
                  <a:srgbClr val="120102"/>
                </a:solidFill>
                <a:latin typeface="Open Sans"/>
                <a:ea typeface="Open Sans"/>
                <a:cs typeface="Open Sans"/>
                <a:sym typeface="Open Sans"/>
              </a:rPr>
              <a:t>Your local council </a:t>
            </a:r>
            <a:r>
              <a:rPr lang="en-GB" sz="1100">
                <a:solidFill>
                  <a:srgbClr val="120102"/>
                </a:solidFill>
                <a:latin typeface="Open Sans"/>
                <a:ea typeface="Open Sans"/>
                <a:cs typeface="Open Sans"/>
                <a:sym typeface="Open Sans"/>
              </a:rPr>
              <a:t>may also be able to help you if you’re struggling to buy essentials like food – and you don’t necessarily need to be in receipt of benefits to get help.</a:t>
            </a:r>
            <a:br>
              <a:rPr lang="en-GB" sz="1100">
                <a:solidFill>
                  <a:srgbClr val="120102"/>
                </a:solidFill>
                <a:latin typeface="Open Sans"/>
                <a:ea typeface="Open Sans"/>
                <a:cs typeface="Open Sans"/>
                <a:sym typeface="Open Sans"/>
              </a:rPr>
            </a:br>
            <a:br>
              <a:rPr lang="en-GB" sz="1100">
                <a:solidFill>
                  <a:srgbClr val="120102"/>
                </a:solidFill>
                <a:latin typeface="Open Sans"/>
                <a:ea typeface="Open Sans"/>
                <a:cs typeface="Open Sans"/>
                <a:sym typeface="Open Sans"/>
              </a:rPr>
            </a:br>
            <a:r>
              <a:rPr b="1" lang="en-GB" sz="1100">
                <a:solidFill>
                  <a:srgbClr val="120102"/>
                </a:solidFill>
                <a:latin typeface="Open Sans"/>
                <a:ea typeface="Open Sans"/>
                <a:cs typeface="Open Sans"/>
                <a:sym typeface="Open Sans"/>
              </a:rPr>
              <a:t>Alternatively,</a:t>
            </a:r>
            <a:r>
              <a:rPr lang="en-GB" sz="1100">
                <a:solidFill>
                  <a:srgbClr val="120102"/>
                </a:solidFill>
                <a:latin typeface="Open Sans"/>
                <a:ea typeface="Open Sans"/>
                <a:cs typeface="Open Sans"/>
                <a:sym typeface="Open Sans"/>
              </a:rPr>
              <a:t> you could seek help from a food bank if you’re having a hard time paying for meals.</a:t>
            </a:r>
            <a:r>
              <a:rPr b="1" lang="en-GB" sz="1100">
                <a:solidFill>
                  <a:srgbClr val="120102"/>
                </a:solidFill>
                <a:latin typeface="Open Sans"/>
                <a:ea typeface="Open Sans"/>
                <a:cs typeface="Open Sans"/>
                <a:sym typeface="Open Sans"/>
              </a:rPr>
              <a:t> The Trussell Trust </a:t>
            </a:r>
            <a:r>
              <a:rPr lang="en-GB" sz="1100">
                <a:solidFill>
                  <a:srgbClr val="120102"/>
                </a:solidFill>
                <a:latin typeface="Open Sans"/>
                <a:ea typeface="Open Sans"/>
                <a:cs typeface="Open Sans"/>
                <a:sym typeface="Open Sans"/>
              </a:rPr>
              <a:t>– the largest UK food bank organisation – has a list of food banks you can access on its website. </a:t>
            </a:r>
            <a:r>
              <a:rPr b="1" lang="en-GB" sz="1100">
                <a:solidFill>
                  <a:srgbClr val="120102"/>
                </a:solidFill>
                <a:latin typeface="Open Sans"/>
                <a:ea typeface="Open Sans"/>
                <a:cs typeface="Open Sans"/>
                <a:sym typeface="Open Sans"/>
              </a:rPr>
              <a:t>Citizens Advice </a:t>
            </a:r>
            <a:r>
              <a:rPr lang="en-GB" sz="1100">
                <a:solidFill>
                  <a:srgbClr val="120102"/>
                </a:solidFill>
                <a:latin typeface="Open Sans"/>
                <a:ea typeface="Open Sans"/>
                <a:cs typeface="Open Sans"/>
                <a:sym typeface="Open Sans"/>
              </a:rPr>
              <a:t>has a comprehensive guide on what to do if you’re struggling with living costs of all kinds, and can be contacted to help signpost you to services which can help.</a:t>
            </a:r>
            <a:endParaRPr sz="1100"/>
          </a:p>
        </p:txBody>
      </p:sp>
      <p:pic>
        <p:nvPicPr>
          <p:cNvPr id="133" name="Google Shape;133;p24"/>
          <p:cNvPicPr preferRelativeResize="0"/>
          <p:nvPr/>
        </p:nvPicPr>
        <p:blipFill>
          <a:blip r:embed="rId3">
            <a:alphaModFix/>
          </a:blip>
          <a:stretch>
            <a:fillRect/>
          </a:stretch>
        </p:blipFill>
        <p:spPr>
          <a:xfrm>
            <a:off x="2352125" y="3743375"/>
            <a:ext cx="4439725" cy="1215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289275" y="1318250"/>
            <a:ext cx="3633900" cy="3205200"/>
          </a:xfrm>
          <a:prstGeom prst="rect">
            <a:avLst/>
          </a:prstGeom>
        </p:spPr>
        <p:txBody>
          <a:bodyPr anchorCtr="0" anchor="t" bIns="91425" lIns="91425" spcFirstLastPara="1" rIns="91425" wrap="square" tIns="91425">
            <a:normAutofit/>
          </a:bodyPr>
          <a:lstStyle/>
          <a:p>
            <a:pPr indent="0" lvl="0" marL="0" rtl="0" algn="l">
              <a:lnSpc>
                <a:spcPct val="177272"/>
              </a:lnSpc>
              <a:spcBef>
                <a:spcPts val="2000"/>
              </a:spcBef>
              <a:spcAft>
                <a:spcPts val="0"/>
              </a:spcAft>
              <a:buClr>
                <a:schemeClr val="dk2"/>
              </a:buClr>
              <a:buSzPts val="1100"/>
              <a:buFont typeface="Arial"/>
              <a:buNone/>
            </a:pPr>
            <a:r>
              <a:rPr b="1" lang="en-GB" sz="1100">
                <a:latin typeface="Open Sans"/>
                <a:ea typeface="Open Sans"/>
                <a:cs typeface="Open Sans"/>
                <a:sym typeface="Open Sans"/>
              </a:rPr>
              <a:t>We’re all responsible for the energy we use in our homes. Take a look at our quick tips and see how you could save up to £356 a year* on your bills.</a:t>
            </a:r>
            <a:endParaRPr b="1" sz="1100">
              <a:latin typeface="Open Sans"/>
              <a:ea typeface="Open Sans"/>
              <a:cs typeface="Open Sans"/>
              <a:sym typeface="Open Sans"/>
            </a:endParaRPr>
          </a:p>
          <a:p>
            <a:pPr indent="0" lvl="0" marL="0" rtl="0" algn="l">
              <a:lnSpc>
                <a:spcPct val="177272"/>
              </a:lnSpc>
              <a:spcBef>
                <a:spcPts val="2000"/>
              </a:spcBef>
              <a:spcAft>
                <a:spcPts val="0"/>
              </a:spcAft>
              <a:buNone/>
            </a:pPr>
            <a:r>
              <a:rPr b="1" lang="en-GB" sz="1100">
                <a:latin typeface="Open Sans"/>
                <a:ea typeface="Open Sans"/>
                <a:cs typeface="Open Sans"/>
                <a:sym typeface="Open Sans"/>
              </a:rPr>
              <a:t>Whether you’re a homeowner, a private or social renter, a student, or you live with your parents, there are many things you can do.</a:t>
            </a:r>
            <a:endParaRPr b="1" sz="1100">
              <a:latin typeface="Open Sans"/>
              <a:ea typeface="Open Sans"/>
              <a:cs typeface="Open Sans"/>
              <a:sym typeface="Open Sans"/>
            </a:endParaRPr>
          </a:p>
          <a:p>
            <a:pPr indent="0" lvl="0" marL="0" rtl="0" algn="l">
              <a:lnSpc>
                <a:spcPct val="177272"/>
              </a:lnSpc>
              <a:spcBef>
                <a:spcPts val="2000"/>
              </a:spcBef>
              <a:spcAft>
                <a:spcPts val="2000"/>
              </a:spcAft>
              <a:buNone/>
            </a:pPr>
            <a:r>
              <a:rPr b="1" lang="en-GB" sz="1100">
                <a:latin typeface="Open Sans"/>
                <a:ea typeface="Open Sans"/>
                <a:cs typeface="Open Sans"/>
                <a:sym typeface="Open Sans"/>
              </a:rPr>
              <a:t>Further information and tips </a:t>
            </a:r>
            <a:r>
              <a:rPr b="1" lang="en-GB" sz="1100">
                <a:latin typeface="Open Sans"/>
                <a:ea typeface="Open Sans"/>
                <a:cs typeface="Open Sans"/>
                <a:sym typeface="Open Sans"/>
              </a:rPr>
              <a:t>available</a:t>
            </a:r>
            <a:r>
              <a:rPr b="1" lang="en-GB" sz="1100">
                <a:latin typeface="Open Sans"/>
                <a:ea typeface="Open Sans"/>
                <a:cs typeface="Open Sans"/>
                <a:sym typeface="Open Sans"/>
              </a:rPr>
              <a:t> on the Energy saving Trust website .</a:t>
            </a:r>
            <a:endParaRPr b="1" sz="1100">
              <a:latin typeface="Open Sans"/>
              <a:ea typeface="Open Sans"/>
              <a:cs typeface="Open Sans"/>
              <a:sym typeface="Open Sans"/>
            </a:endParaRPr>
          </a:p>
        </p:txBody>
      </p:sp>
      <p:pic>
        <p:nvPicPr>
          <p:cNvPr id="65" name="Google Shape;65;p14"/>
          <p:cNvPicPr preferRelativeResize="0"/>
          <p:nvPr/>
        </p:nvPicPr>
        <p:blipFill>
          <a:blip r:embed="rId3">
            <a:alphaModFix/>
          </a:blip>
          <a:stretch>
            <a:fillRect/>
          </a:stretch>
        </p:blipFill>
        <p:spPr>
          <a:xfrm>
            <a:off x="3870725" y="524075"/>
            <a:ext cx="5128525" cy="3999375"/>
          </a:xfrm>
          <a:prstGeom prst="rect">
            <a:avLst/>
          </a:prstGeom>
          <a:noFill/>
          <a:ln>
            <a:noFill/>
          </a:ln>
        </p:spPr>
      </p:pic>
      <p:sp>
        <p:nvSpPr>
          <p:cNvPr id="66" name="Google Shape;66;p14"/>
          <p:cNvSpPr txBox="1"/>
          <p:nvPr>
            <p:ph type="title"/>
          </p:nvPr>
        </p:nvSpPr>
        <p:spPr>
          <a:xfrm>
            <a:off x="311700" y="445025"/>
            <a:ext cx="402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much could we save?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Cost of living rises</a:t>
            </a:r>
            <a:endParaRPr/>
          </a:p>
        </p:txBody>
      </p:sp>
      <p:sp>
        <p:nvSpPr>
          <p:cNvPr id="72" name="Google Shape;72;p15"/>
          <p:cNvSpPr txBox="1"/>
          <p:nvPr>
            <p:ph idx="1" type="body"/>
          </p:nvPr>
        </p:nvSpPr>
        <p:spPr>
          <a:xfrm>
            <a:off x="311700" y="958325"/>
            <a:ext cx="8520600" cy="36012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rPr lang="en-GB" sz="4400">
                <a:latin typeface="Open Sans"/>
                <a:ea typeface="Open Sans"/>
                <a:cs typeface="Open Sans"/>
                <a:sym typeface="Open Sans"/>
              </a:rPr>
              <a:t>Increase in </a:t>
            </a:r>
            <a:r>
              <a:rPr lang="en-GB" sz="4400">
                <a:latin typeface="Open Sans"/>
                <a:ea typeface="Open Sans"/>
                <a:cs typeface="Open Sans"/>
                <a:sym typeface="Open Sans"/>
              </a:rPr>
              <a:t>energy</a:t>
            </a:r>
            <a:r>
              <a:rPr lang="en-GB" sz="4400">
                <a:latin typeface="Open Sans"/>
                <a:ea typeface="Open Sans"/>
                <a:cs typeface="Open Sans"/>
                <a:sym typeface="Open Sans"/>
              </a:rPr>
              <a:t> bills and fuel costs </a:t>
            </a:r>
            <a:r>
              <a:rPr lang="en-GB" sz="4400">
                <a:solidFill>
                  <a:srgbClr val="120102"/>
                </a:solidFill>
                <a:latin typeface="Open Sans"/>
                <a:ea typeface="Open Sans"/>
                <a:cs typeface="Open Sans"/>
                <a:sym typeface="Open Sans"/>
              </a:rPr>
              <a:t>Some of the factors driving the current spike in prices include: </a:t>
            </a:r>
            <a:endParaRPr sz="4400">
              <a:solidFill>
                <a:srgbClr val="120102"/>
              </a:solidFill>
              <a:latin typeface="Open Sans"/>
              <a:ea typeface="Open Sans"/>
              <a:cs typeface="Open Sans"/>
              <a:sym typeface="Open Sans"/>
            </a:endParaRPr>
          </a:p>
          <a:p>
            <a:pPr indent="-298450" lvl="0" marL="457200" rtl="0" algn="l">
              <a:lnSpc>
                <a:spcPct val="175000"/>
              </a:lnSpc>
              <a:spcBef>
                <a:spcPts val="120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High demand for oil and gas</a:t>
            </a:r>
            <a:r>
              <a:rPr lang="en-GB" sz="4400">
                <a:solidFill>
                  <a:srgbClr val="120102"/>
                </a:solidFill>
                <a:latin typeface="Open Sans"/>
                <a:ea typeface="Open Sans"/>
                <a:cs typeface="Open Sans"/>
                <a:sym typeface="Open Sans"/>
              </a:rPr>
              <a:t> has led to higher costs for energy companies and subsequently, their customers.</a:t>
            </a:r>
            <a:endParaRPr sz="44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Government support offered</a:t>
            </a:r>
            <a:r>
              <a:rPr lang="en-GB" sz="4400">
                <a:solidFill>
                  <a:srgbClr val="120102"/>
                </a:solidFill>
                <a:latin typeface="Open Sans"/>
                <a:ea typeface="Open Sans"/>
                <a:cs typeface="Open Sans"/>
                <a:sym typeface="Open Sans"/>
              </a:rPr>
              <a:t> during the pandemic, such as reduced VAT rates in hospitality, ending.</a:t>
            </a:r>
            <a:endParaRPr sz="44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Shortages in staff</a:t>
            </a:r>
            <a:r>
              <a:rPr lang="en-GB" sz="4400">
                <a:solidFill>
                  <a:srgbClr val="120102"/>
                </a:solidFill>
                <a:latin typeface="Open Sans"/>
                <a:ea typeface="Open Sans"/>
                <a:cs typeface="Open Sans"/>
                <a:sym typeface="Open Sans"/>
              </a:rPr>
              <a:t> across a number of sectors including hospitality and transport. This is partly due to the pandemic and also compounded by Brexit.</a:t>
            </a:r>
            <a:endParaRPr sz="44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Shortages of some goods</a:t>
            </a:r>
            <a:r>
              <a:rPr lang="en-GB" sz="4400">
                <a:solidFill>
                  <a:srgbClr val="120102"/>
                </a:solidFill>
                <a:latin typeface="Open Sans"/>
                <a:ea typeface="Open Sans"/>
                <a:cs typeface="Open Sans"/>
                <a:sym typeface="Open Sans"/>
              </a:rPr>
              <a:t> due to supply chain disruptions. </a:t>
            </a:r>
            <a:endParaRPr sz="44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rPr b="1" lang="en-GB" sz="4400">
                <a:solidFill>
                  <a:srgbClr val="120102"/>
                </a:solidFill>
                <a:latin typeface="Open Sans"/>
                <a:ea typeface="Open Sans"/>
                <a:cs typeface="Open Sans"/>
                <a:sym typeface="Open Sans"/>
              </a:rPr>
              <a:t>Inflation has already risen past 5 percent</a:t>
            </a:r>
            <a:r>
              <a:rPr lang="en-GB" sz="4400">
                <a:solidFill>
                  <a:srgbClr val="120102"/>
                </a:solidFill>
                <a:latin typeface="Open Sans"/>
                <a:ea typeface="Open Sans"/>
                <a:cs typeface="Open Sans"/>
                <a:sym typeface="Open Sans"/>
              </a:rPr>
              <a:t>, and the Bank of England has estimated that </a:t>
            </a:r>
            <a:r>
              <a:rPr b="1" lang="en-GB" sz="4400">
                <a:solidFill>
                  <a:srgbClr val="120102"/>
                </a:solidFill>
                <a:latin typeface="Open Sans"/>
                <a:ea typeface="Open Sans"/>
                <a:cs typeface="Open Sans"/>
                <a:sym typeface="Open Sans"/>
              </a:rPr>
              <a:t>this rate will increase beyond 7 percent</a:t>
            </a:r>
            <a:r>
              <a:rPr lang="en-GB" sz="4400">
                <a:solidFill>
                  <a:srgbClr val="120102"/>
                </a:solidFill>
                <a:latin typeface="Open Sans"/>
                <a:ea typeface="Open Sans"/>
                <a:cs typeface="Open Sans"/>
                <a:sym typeface="Open Sans"/>
              </a:rPr>
              <a:t> by spring, meaning further price hikes are on the way.</a:t>
            </a:r>
            <a:endParaRPr sz="44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t/>
            </a:r>
            <a:endParaRPr sz="1200">
              <a:solidFill>
                <a:srgbClr val="120102"/>
              </a:solidFill>
              <a:latin typeface="Open Sans"/>
              <a:ea typeface="Open Sans"/>
              <a:cs typeface="Open Sans"/>
              <a:sym typeface="Open Sans"/>
            </a:endParaRPr>
          </a:p>
          <a:p>
            <a:pPr indent="0" lvl="0" marL="0" rtl="0" algn="l">
              <a:spcBef>
                <a:spcPts val="1200"/>
              </a:spcBef>
              <a:spcAft>
                <a:spcPts val="1200"/>
              </a:spcAft>
              <a:buNone/>
            </a:pPr>
            <a:r>
              <a:t/>
            </a:r>
            <a:endParaRPr/>
          </a:p>
        </p:txBody>
      </p:sp>
      <p:pic>
        <p:nvPicPr>
          <p:cNvPr id="73" name="Google Shape;73;p15"/>
          <p:cNvPicPr preferRelativeResize="0"/>
          <p:nvPr/>
        </p:nvPicPr>
        <p:blipFill rotWithShape="1">
          <a:blip r:embed="rId3">
            <a:alphaModFix/>
          </a:blip>
          <a:srcRect b="25180" l="0" r="0" t="4208"/>
          <a:stretch/>
        </p:blipFill>
        <p:spPr>
          <a:xfrm>
            <a:off x="5143500" y="3226850"/>
            <a:ext cx="3720974" cy="1752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153050"/>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1200"/>
              </a:spcAft>
              <a:buNone/>
            </a:pPr>
            <a:r>
              <a:rPr lang="en-GB"/>
              <a:t>Energy bills</a:t>
            </a:r>
            <a:r>
              <a:rPr b="1" lang="en-GB"/>
              <a:t> </a:t>
            </a:r>
            <a:endParaRPr/>
          </a:p>
        </p:txBody>
      </p:sp>
      <p:sp>
        <p:nvSpPr>
          <p:cNvPr id="79" name="Google Shape;79;p16"/>
          <p:cNvSpPr txBox="1"/>
          <p:nvPr>
            <p:ph idx="1" type="body"/>
          </p:nvPr>
        </p:nvSpPr>
        <p:spPr>
          <a:xfrm>
            <a:off x="349125" y="610200"/>
            <a:ext cx="8754900" cy="4458300"/>
          </a:xfrm>
          <a:prstGeom prst="rect">
            <a:avLst/>
          </a:prstGeom>
        </p:spPr>
        <p:txBody>
          <a:bodyPr anchorCtr="0" anchor="t" bIns="91425" lIns="91425" spcFirstLastPara="1" rIns="91425" wrap="square" tIns="91425">
            <a:normAutofit fontScale="25000" lnSpcReduction="20000"/>
          </a:bodyPr>
          <a:lstStyle/>
          <a:p>
            <a:pPr indent="0" lvl="0" marL="0" rtl="0" algn="l">
              <a:lnSpc>
                <a:spcPct val="175000"/>
              </a:lnSpc>
              <a:spcBef>
                <a:spcPts val="0"/>
              </a:spcBef>
              <a:spcAft>
                <a:spcPts val="0"/>
              </a:spcAft>
              <a:buNone/>
            </a:pPr>
            <a:r>
              <a:rPr b="1" lang="en-GB" sz="4400">
                <a:latin typeface="Open Sans"/>
                <a:ea typeface="Open Sans"/>
                <a:cs typeface="Open Sans"/>
                <a:sym typeface="Open Sans"/>
              </a:rPr>
              <a:t>The energy crisis</a:t>
            </a:r>
            <a:r>
              <a:rPr b="1" lang="en-GB" sz="4400">
                <a:solidFill>
                  <a:srgbClr val="120102"/>
                </a:solidFill>
                <a:latin typeface="Open Sans"/>
                <a:ea typeface="Open Sans"/>
                <a:cs typeface="Open Sans"/>
                <a:sym typeface="Open Sans"/>
              </a:rPr>
              <a:t> has been ongoing for several months</a:t>
            </a:r>
            <a:r>
              <a:rPr lang="en-GB" sz="4400">
                <a:solidFill>
                  <a:srgbClr val="120102"/>
                </a:solidFill>
                <a:latin typeface="Open Sans"/>
                <a:ea typeface="Open Sans"/>
                <a:cs typeface="Open Sans"/>
                <a:sym typeface="Open Sans"/>
              </a:rPr>
              <a:t> due to a global increase in demand for oil and gas pushing up prices. The crisis has worsened since Russia’s invasion of Ukraine. This has pushed up prices even further, with petrol hitting a record price of £1.55 per litre in early March. </a:t>
            </a:r>
            <a:endParaRPr sz="44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rPr b="1" lang="en-GB" sz="4400">
                <a:solidFill>
                  <a:srgbClr val="120102"/>
                </a:solidFill>
                <a:latin typeface="Open Sans"/>
                <a:ea typeface="Open Sans"/>
                <a:cs typeface="Open Sans"/>
                <a:sym typeface="Open Sans"/>
              </a:rPr>
              <a:t>Because the wholesale price of gas has increased</a:t>
            </a:r>
            <a:r>
              <a:rPr lang="en-GB" sz="4400">
                <a:solidFill>
                  <a:srgbClr val="120102"/>
                </a:solidFill>
                <a:latin typeface="Open Sans"/>
                <a:ea typeface="Open Sans"/>
                <a:cs typeface="Open Sans"/>
                <a:sym typeface="Open Sans"/>
              </a:rPr>
              <a:t>, the purchase price for energy providers has increased, meaning costs are passed along to consumers – i.e. ordinary households. Prices have already been creeping up in the last few months, but bills are set to skyrocket in April when the energy price cap is lifted. </a:t>
            </a:r>
            <a:endParaRPr sz="44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rPr lang="en-GB" sz="4400">
                <a:solidFill>
                  <a:srgbClr val="120102"/>
                </a:solidFill>
                <a:latin typeface="Open Sans"/>
                <a:ea typeface="Open Sans"/>
                <a:cs typeface="Open Sans"/>
                <a:sym typeface="Open Sans"/>
              </a:rPr>
              <a:t>The price cap limits how much energy companies are allowed to charge consumers for the energy they use. Once this is lifted in April, those who are on default tariffs and prepayment metres will be affected, with the price cap rising by 54 per cent. </a:t>
            </a:r>
            <a:r>
              <a:rPr b="1" lang="en-GB" sz="4400">
                <a:solidFill>
                  <a:srgbClr val="120102"/>
                </a:solidFill>
                <a:latin typeface="Open Sans"/>
                <a:ea typeface="Open Sans"/>
                <a:cs typeface="Open Sans"/>
                <a:sym typeface="Open Sans"/>
              </a:rPr>
              <a:t>Those who are on default tariffs </a:t>
            </a:r>
            <a:r>
              <a:rPr lang="en-GB" sz="4400">
                <a:solidFill>
                  <a:srgbClr val="120102"/>
                </a:solidFill>
                <a:latin typeface="Open Sans"/>
                <a:ea typeface="Open Sans"/>
                <a:cs typeface="Open Sans"/>
                <a:sym typeface="Open Sans"/>
              </a:rPr>
              <a:t>will see an increase of £693 from £1,277 to £1,971 per year, while </a:t>
            </a:r>
            <a:r>
              <a:rPr b="1" lang="en-GB" sz="4400">
                <a:solidFill>
                  <a:srgbClr val="120102"/>
                </a:solidFill>
                <a:latin typeface="Open Sans"/>
                <a:ea typeface="Open Sans"/>
                <a:cs typeface="Open Sans"/>
                <a:sym typeface="Open Sans"/>
              </a:rPr>
              <a:t>prepayment customers </a:t>
            </a:r>
            <a:r>
              <a:rPr lang="en-GB" sz="4400">
                <a:solidFill>
                  <a:srgbClr val="120102"/>
                </a:solidFill>
                <a:latin typeface="Open Sans"/>
                <a:ea typeface="Open Sans"/>
                <a:cs typeface="Open Sans"/>
                <a:sym typeface="Open Sans"/>
              </a:rPr>
              <a:t>will see an increase of £708 from £1,309 to £2,017. </a:t>
            </a:r>
            <a:r>
              <a:rPr lang="en-GB" sz="4400">
                <a:solidFill>
                  <a:srgbClr val="120102"/>
                </a:solidFill>
                <a:latin typeface="Open Sans"/>
                <a:ea typeface="Open Sans"/>
                <a:cs typeface="Open Sans"/>
                <a:sym typeface="Open Sans"/>
              </a:rPr>
              <a:t>Normally, customers facing increases in energy costs would be able to shop around for better deals, but options are now limited due to the fact that all suppliers are facing higher purchase costs. </a:t>
            </a:r>
            <a:endParaRPr sz="44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rPr b="1" lang="en-GB" sz="4400">
                <a:solidFill>
                  <a:srgbClr val="120102"/>
                </a:solidFill>
                <a:latin typeface="Open Sans"/>
                <a:ea typeface="Open Sans"/>
                <a:cs typeface="Open Sans"/>
                <a:sym typeface="Open Sans"/>
              </a:rPr>
              <a:t>Financial journalist Martin Lewis</a:t>
            </a:r>
            <a:r>
              <a:rPr lang="en-GB" sz="4400">
                <a:solidFill>
                  <a:srgbClr val="120102"/>
                </a:solidFill>
                <a:latin typeface="Open Sans"/>
                <a:ea typeface="Open Sans"/>
                <a:cs typeface="Open Sans"/>
                <a:sym typeface="Open Sans"/>
              </a:rPr>
              <a:t> has suggested that customers using a prepayment meter check whether they are able to build a stockpile of energy by purchasing as much as they can afford before April when prices rise. </a:t>
            </a:r>
            <a:r>
              <a:rPr b="1" lang="en-GB" sz="4400">
                <a:solidFill>
                  <a:srgbClr val="120102"/>
                </a:solidFill>
                <a:latin typeface="Open Sans"/>
                <a:ea typeface="Open Sans"/>
                <a:cs typeface="Open Sans"/>
                <a:sym typeface="Open Sans"/>
              </a:rPr>
              <a:t>If on a direct debit, </a:t>
            </a:r>
            <a:r>
              <a:rPr lang="en-GB" sz="4400">
                <a:solidFill>
                  <a:srgbClr val="120102"/>
                </a:solidFill>
                <a:latin typeface="Open Sans"/>
                <a:ea typeface="Open Sans"/>
                <a:cs typeface="Open Sans"/>
                <a:sym typeface="Open Sans"/>
              </a:rPr>
              <a:t>he suggested that taking a meter reading immediately and again on March 31 could ensure as much energy as possible is charged at the lower rate.</a:t>
            </a:r>
            <a:endParaRPr sz="4400">
              <a:solidFill>
                <a:srgbClr val="120102"/>
              </a:solidFill>
              <a:latin typeface="Open Sans"/>
              <a:ea typeface="Open Sans"/>
              <a:cs typeface="Open Sans"/>
              <a:sym typeface="Open Sans"/>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GB"/>
              <a:t>Rent, bills and mortgages</a:t>
            </a:r>
            <a:r>
              <a:rPr b="1" lang="en-GB">
                <a:latin typeface="Arial"/>
                <a:ea typeface="Arial"/>
                <a:cs typeface="Arial"/>
                <a:sym typeface="Arial"/>
              </a:rPr>
              <a:t> </a:t>
            </a:r>
            <a:endParaRPr b="1">
              <a:latin typeface="Arial"/>
              <a:ea typeface="Arial"/>
              <a:cs typeface="Arial"/>
              <a:sym typeface="Arial"/>
            </a:endParaRPr>
          </a:p>
          <a:p>
            <a:pPr indent="0" lvl="0" marL="0" rtl="0" algn="l">
              <a:spcBef>
                <a:spcPts val="1200"/>
              </a:spcBef>
              <a:spcAft>
                <a:spcPts val="0"/>
              </a:spcAft>
              <a:buNone/>
            </a:pPr>
            <a:r>
              <a:t/>
            </a:r>
            <a:endParaRPr/>
          </a:p>
        </p:txBody>
      </p:sp>
      <p:sp>
        <p:nvSpPr>
          <p:cNvPr id="85" name="Google Shape;85;p17"/>
          <p:cNvSpPr txBox="1"/>
          <p:nvPr>
            <p:ph idx="1" type="body"/>
          </p:nvPr>
        </p:nvSpPr>
        <p:spPr>
          <a:xfrm>
            <a:off x="311700" y="1152475"/>
            <a:ext cx="8395200" cy="3452100"/>
          </a:xfrm>
          <a:prstGeom prst="rect">
            <a:avLst/>
          </a:prstGeom>
        </p:spPr>
        <p:txBody>
          <a:bodyPr anchorCtr="0" anchor="t" bIns="91425" lIns="91425" spcFirstLastPara="1" rIns="91425" wrap="square" tIns="91425">
            <a:normAutofit fontScale="25000" lnSpcReduction="20000"/>
          </a:bodyPr>
          <a:lstStyle/>
          <a:p>
            <a:pPr indent="-298450" lvl="0" marL="457200" rtl="0" algn="l">
              <a:lnSpc>
                <a:spcPct val="175000"/>
              </a:lnSpc>
              <a:spcBef>
                <a:spcPts val="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The cost of private renting is rising</a:t>
            </a:r>
            <a:r>
              <a:rPr lang="en-GB" sz="4400">
                <a:solidFill>
                  <a:srgbClr val="120102"/>
                </a:solidFill>
                <a:latin typeface="Open Sans"/>
                <a:ea typeface="Open Sans"/>
                <a:cs typeface="Open Sans"/>
                <a:sym typeface="Open Sans"/>
              </a:rPr>
              <a:t> at its fastest rate in the past five years, rising by 2 per cent in 2021, according to data from the Office for National Statistics. </a:t>
            </a:r>
            <a:br>
              <a:rPr lang="en-GB" sz="4400">
                <a:solidFill>
                  <a:srgbClr val="120102"/>
                </a:solidFill>
                <a:latin typeface="Open Sans"/>
                <a:ea typeface="Open Sans"/>
                <a:cs typeface="Open Sans"/>
                <a:sym typeface="Open Sans"/>
              </a:rPr>
            </a:br>
            <a:endParaRPr sz="44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Households in council tax bands A to D</a:t>
            </a:r>
            <a:r>
              <a:rPr lang="en-GB" sz="4400">
                <a:solidFill>
                  <a:srgbClr val="120102"/>
                </a:solidFill>
                <a:latin typeface="Open Sans"/>
                <a:ea typeface="Open Sans"/>
                <a:cs typeface="Open Sans"/>
                <a:sym typeface="Open Sans"/>
              </a:rPr>
              <a:t> will be eligible for a council tax rebate of £150 from April. </a:t>
            </a:r>
            <a:br>
              <a:rPr lang="en-GB" sz="4400">
                <a:solidFill>
                  <a:srgbClr val="120102"/>
                </a:solidFill>
                <a:latin typeface="Open Sans"/>
                <a:ea typeface="Open Sans"/>
                <a:cs typeface="Open Sans"/>
                <a:sym typeface="Open Sans"/>
              </a:rPr>
            </a:br>
            <a:endParaRPr sz="44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Home owners will likely be hit by an increase</a:t>
            </a:r>
            <a:r>
              <a:rPr lang="en-GB" sz="4400">
                <a:solidFill>
                  <a:srgbClr val="120102"/>
                </a:solidFill>
                <a:latin typeface="Open Sans"/>
                <a:ea typeface="Open Sans"/>
                <a:cs typeface="Open Sans"/>
                <a:sym typeface="Open Sans"/>
              </a:rPr>
              <a:t> in costs from April, with those paying a standard variable rate on their mortgage seeing an increase in payments by an average of £15 per month. </a:t>
            </a:r>
            <a:br>
              <a:rPr lang="en-GB" sz="4400">
                <a:solidFill>
                  <a:srgbClr val="120102"/>
                </a:solidFill>
                <a:latin typeface="Open Sans"/>
                <a:ea typeface="Open Sans"/>
                <a:cs typeface="Open Sans"/>
                <a:sym typeface="Open Sans"/>
              </a:rPr>
            </a:br>
            <a:r>
              <a:rPr lang="en-GB" sz="4400">
                <a:solidFill>
                  <a:srgbClr val="120102"/>
                </a:solidFill>
                <a:latin typeface="Open Sans"/>
                <a:ea typeface="Open Sans"/>
                <a:cs typeface="Open Sans"/>
                <a:sym typeface="Open Sans"/>
              </a:rPr>
              <a:t>This is because of the Bank of England’s decision to raise the base rate in December 2021. </a:t>
            </a:r>
            <a:br>
              <a:rPr lang="en-GB" sz="4400">
                <a:solidFill>
                  <a:srgbClr val="120102"/>
                </a:solidFill>
                <a:latin typeface="Open Sans"/>
                <a:ea typeface="Open Sans"/>
                <a:cs typeface="Open Sans"/>
                <a:sym typeface="Open Sans"/>
              </a:rPr>
            </a:br>
            <a:endParaRPr sz="44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ct val="100000"/>
              <a:buFont typeface="Open Sans"/>
              <a:buChar char="●"/>
            </a:pPr>
            <a:r>
              <a:rPr b="1" lang="en-GB" sz="4400">
                <a:solidFill>
                  <a:srgbClr val="120102"/>
                </a:solidFill>
                <a:latin typeface="Open Sans"/>
                <a:ea typeface="Open Sans"/>
                <a:cs typeface="Open Sans"/>
                <a:sym typeface="Open Sans"/>
              </a:rPr>
              <a:t>A number of broadband and mobile providers</a:t>
            </a:r>
            <a:r>
              <a:rPr lang="en-GB" sz="4400">
                <a:solidFill>
                  <a:srgbClr val="120102"/>
                </a:solidFill>
                <a:latin typeface="Open Sans"/>
                <a:ea typeface="Open Sans"/>
                <a:cs typeface="Open Sans"/>
                <a:sym typeface="Open Sans"/>
              </a:rPr>
              <a:t> will also be increasing their charges </a:t>
            </a:r>
            <a:br>
              <a:rPr lang="en-GB" sz="4400">
                <a:solidFill>
                  <a:srgbClr val="120102"/>
                </a:solidFill>
                <a:latin typeface="Open Sans"/>
                <a:ea typeface="Open Sans"/>
                <a:cs typeface="Open Sans"/>
                <a:sym typeface="Open Sans"/>
              </a:rPr>
            </a:br>
            <a:r>
              <a:rPr lang="en-GB" sz="4400">
                <a:solidFill>
                  <a:srgbClr val="120102"/>
                </a:solidFill>
                <a:latin typeface="Open Sans"/>
                <a:ea typeface="Open Sans"/>
                <a:cs typeface="Open Sans"/>
                <a:sym typeface="Open Sans"/>
              </a:rPr>
              <a:t>from April, with BT adding £42 per year onto bills for customers. It would be advisable </a:t>
            </a:r>
            <a:br>
              <a:rPr lang="en-GB" sz="4400">
                <a:solidFill>
                  <a:srgbClr val="120102"/>
                </a:solidFill>
                <a:latin typeface="Open Sans"/>
                <a:ea typeface="Open Sans"/>
                <a:cs typeface="Open Sans"/>
                <a:sym typeface="Open Sans"/>
              </a:rPr>
            </a:br>
            <a:r>
              <a:rPr lang="en-GB" sz="4400">
                <a:solidFill>
                  <a:srgbClr val="120102"/>
                </a:solidFill>
                <a:latin typeface="Open Sans"/>
                <a:ea typeface="Open Sans"/>
                <a:cs typeface="Open Sans"/>
                <a:sym typeface="Open Sans"/>
              </a:rPr>
              <a:t>to shop around for cheaper deals if you know your prices will increase. </a:t>
            </a:r>
            <a:endParaRPr sz="44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t/>
            </a:r>
            <a:endParaRPr sz="48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t/>
            </a:r>
            <a:endParaRPr sz="1200">
              <a:solidFill>
                <a:srgbClr val="120102"/>
              </a:solidFill>
              <a:latin typeface="Open Sans"/>
              <a:ea typeface="Open Sans"/>
              <a:cs typeface="Open Sans"/>
              <a:sym typeface="Open Sans"/>
            </a:endParaRPr>
          </a:p>
          <a:p>
            <a:pPr indent="0" lvl="0" marL="0" rtl="0" algn="l">
              <a:lnSpc>
                <a:spcPct val="120000"/>
              </a:lnSpc>
              <a:spcBef>
                <a:spcPts val="1200"/>
              </a:spcBef>
              <a:spcAft>
                <a:spcPts val="0"/>
              </a:spcAft>
              <a:buNone/>
            </a:pPr>
            <a:r>
              <a:t/>
            </a:r>
            <a:endParaRPr b="1" sz="3000">
              <a:solidFill>
                <a:srgbClr val="120102"/>
              </a:solidFill>
              <a:latin typeface="Arial"/>
              <a:ea typeface="Arial"/>
              <a:cs typeface="Arial"/>
              <a:sym typeface="Arial"/>
            </a:endParaRPr>
          </a:p>
          <a:p>
            <a:pPr indent="0" lvl="0" marL="0" rtl="0" algn="l">
              <a:spcBef>
                <a:spcPts val="1200"/>
              </a:spcBef>
              <a:spcAft>
                <a:spcPts val="1200"/>
              </a:spcAft>
              <a:buNone/>
            </a:pPr>
            <a:r>
              <a:t/>
            </a:r>
            <a:endParaRPr/>
          </a:p>
        </p:txBody>
      </p:sp>
      <p:pic>
        <p:nvPicPr>
          <p:cNvPr id="86" name="Google Shape;86;p17"/>
          <p:cNvPicPr preferRelativeResize="0"/>
          <p:nvPr/>
        </p:nvPicPr>
        <p:blipFill>
          <a:blip r:embed="rId3">
            <a:alphaModFix/>
          </a:blip>
          <a:stretch>
            <a:fillRect/>
          </a:stretch>
        </p:blipFill>
        <p:spPr>
          <a:xfrm>
            <a:off x="6717475" y="2979775"/>
            <a:ext cx="2313477" cy="1856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GB"/>
              <a:t>Groceries</a:t>
            </a:r>
            <a:endParaRPr/>
          </a:p>
          <a:p>
            <a:pPr indent="0" lvl="0" marL="0" rtl="0" algn="l">
              <a:spcBef>
                <a:spcPts val="1200"/>
              </a:spcBef>
              <a:spcAft>
                <a:spcPts val="0"/>
              </a:spcAft>
              <a:buNone/>
            </a:pPr>
            <a:r>
              <a:t/>
            </a:r>
            <a:endParaRPr/>
          </a:p>
        </p:txBody>
      </p:sp>
      <p:sp>
        <p:nvSpPr>
          <p:cNvPr id="92" name="Google Shape;92;p18"/>
          <p:cNvSpPr txBox="1"/>
          <p:nvPr>
            <p:ph idx="1" type="body"/>
          </p:nvPr>
        </p:nvSpPr>
        <p:spPr>
          <a:xfrm>
            <a:off x="311700" y="1228675"/>
            <a:ext cx="8520600" cy="3416400"/>
          </a:xfrm>
          <a:prstGeom prst="rect">
            <a:avLst/>
          </a:prstGeom>
        </p:spPr>
        <p:txBody>
          <a:bodyPr anchorCtr="0" anchor="t" bIns="91425" lIns="91425" spcFirstLastPara="1" rIns="91425" wrap="square" tIns="91425">
            <a:normAutofit/>
          </a:bodyPr>
          <a:lstStyle/>
          <a:p>
            <a:pPr indent="-304800" lvl="0" marL="457200" rtl="0" algn="l">
              <a:lnSpc>
                <a:spcPct val="175000"/>
              </a:lnSpc>
              <a:spcBef>
                <a:spcPts val="0"/>
              </a:spcBef>
              <a:spcAft>
                <a:spcPts val="0"/>
              </a:spcAft>
              <a:buClr>
                <a:srgbClr val="120102"/>
              </a:buClr>
              <a:buSzPts val="1200"/>
              <a:buFont typeface="Open Sans"/>
              <a:buChar char="●"/>
            </a:pPr>
            <a:r>
              <a:rPr lang="en-GB" sz="1200">
                <a:solidFill>
                  <a:srgbClr val="120102"/>
                </a:solidFill>
                <a:latin typeface="Open Sans"/>
                <a:ea typeface="Open Sans"/>
                <a:cs typeface="Open Sans"/>
                <a:sym typeface="Open Sans"/>
              </a:rPr>
              <a:t>According to market analysts Kantar, grocery prices rose at their fastest pace in more than eight years during February, hitting 4.3 percent increase.</a:t>
            </a:r>
            <a:br>
              <a:rPr lang="en-GB" sz="1200">
                <a:solidFill>
                  <a:srgbClr val="120102"/>
                </a:solidFill>
                <a:latin typeface="Open Sans"/>
                <a:ea typeface="Open Sans"/>
                <a:cs typeface="Open Sans"/>
                <a:sym typeface="Open Sans"/>
              </a:rPr>
            </a:br>
            <a:endParaRPr sz="1200">
              <a:solidFill>
                <a:srgbClr val="120102"/>
              </a:solidFill>
              <a:latin typeface="Open Sans"/>
              <a:ea typeface="Open Sans"/>
              <a:cs typeface="Open Sans"/>
              <a:sym typeface="Open Sans"/>
            </a:endParaRPr>
          </a:p>
          <a:p>
            <a:pPr indent="-304800" lvl="0" marL="457200" rtl="0" algn="l">
              <a:lnSpc>
                <a:spcPct val="175000"/>
              </a:lnSpc>
              <a:spcBef>
                <a:spcPts val="0"/>
              </a:spcBef>
              <a:spcAft>
                <a:spcPts val="0"/>
              </a:spcAft>
              <a:buClr>
                <a:srgbClr val="120102"/>
              </a:buClr>
              <a:buSzPts val="1200"/>
              <a:buFont typeface="Open Sans"/>
              <a:buChar char="●"/>
            </a:pPr>
            <a:r>
              <a:rPr lang="en-GB" sz="1200">
                <a:solidFill>
                  <a:srgbClr val="120102"/>
                </a:solidFill>
                <a:latin typeface="Open Sans"/>
                <a:ea typeface="Open Sans"/>
                <a:cs typeface="Open Sans"/>
                <a:sym typeface="Open Sans"/>
              </a:rPr>
              <a:t>This represents the steepest rise since September 2013, with the price of fresh </a:t>
            </a:r>
            <a:br>
              <a:rPr lang="en-GB" sz="1200">
                <a:solidFill>
                  <a:srgbClr val="120102"/>
                </a:solidFill>
                <a:latin typeface="Open Sans"/>
                <a:ea typeface="Open Sans"/>
                <a:cs typeface="Open Sans"/>
                <a:sym typeface="Open Sans"/>
              </a:rPr>
            </a:br>
            <a:r>
              <a:rPr lang="en-GB" sz="1200">
                <a:solidFill>
                  <a:srgbClr val="120102"/>
                </a:solidFill>
                <a:latin typeface="Open Sans"/>
                <a:ea typeface="Open Sans"/>
                <a:cs typeface="Open Sans"/>
                <a:sym typeface="Open Sans"/>
              </a:rPr>
              <a:t>beef, cat food and savoury snacks rising the fastest.</a:t>
            </a:r>
            <a:br>
              <a:rPr lang="en-GB" sz="1200">
                <a:solidFill>
                  <a:srgbClr val="120102"/>
                </a:solidFill>
                <a:latin typeface="Open Sans"/>
                <a:ea typeface="Open Sans"/>
                <a:cs typeface="Open Sans"/>
                <a:sym typeface="Open Sans"/>
              </a:rPr>
            </a:br>
            <a:endParaRPr sz="1200">
              <a:solidFill>
                <a:srgbClr val="120102"/>
              </a:solidFill>
              <a:latin typeface="Open Sans"/>
              <a:ea typeface="Open Sans"/>
              <a:cs typeface="Open Sans"/>
              <a:sym typeface="Open Sans"/>
            </a:endParaRPr>
          </a:p>
          <a:p>
            <a:pPr indent="-304800" lvl="0" marL="457200" rtl="0" algn="l">
              <a:lnSpc>
                <a:spcPct val="175000"/>
              </a:lnSpc>
              <a:spcBef>
                <a:spcPts val="0"/>
              </a:spcBef>
              <a:spcAft>
                <a:spcPts val="0"/>
              </a:spcAft>
              <a:buClr>
                <a:srgbClr val="120102"/>
              </a:buClr>
              <a:buSzPts val="1200"/>
              <a:buFont typeface="Open Sans"/>
              <a:buChar char="●"/>
            </a:pPr>
            <a:r>
              <a:rPr lang="en-GB" sz="1200">
                <a:solidFill>
                  <a:srgbClr val="120102"/>
                </a:solidFill>
                <a:latin typeface="Open Sans"/>
                <a:ea typeface="Open Sans"/>
                <a:cs typeface="Open Sans"/>
                <a:sym typeface="Open Sans"/>
              </a:rPr>
              <a:t>With inflation set to rise again in April, and the conflict in Ukraine creating </a:t>
            </a:r>
            <a:br>
              <a:rPr lang="en-GB" sz="1200">
                <a:solidFill>
                  <a:srgbClr val="120102"/>
                </a:solidFill>
                <a:latin typeface="Open Sans"/>
                <a:ea typeface="Open Sans"/>
                <a:cs typeface="Open Sans"/>
                <a:sym typeface="Open Sans"/>
              </a:rPr>
            </a:br>
            <a:r>
              <a:rPr lang="en-GB" sz="1200">
                <a:solidFill>
                  <a:srgbClr val="120102"/>
                </a:solidFill>
                <a:latin typeface="Open Sans"/>
                <a:ea typeface="Open Sans"/>
                <a:cs typeface="Open Sans"/>
                <a:sym typeface="Open Sans"/>
              </a:rPr>
              <a:t>disruption to supply chains, prices are expected to continue rising. </a:t>
            </a:r>
            <a:endParaRPr/>
          </a:p>
        </p:txBody>
      </p:sp>
      <p:pic>
        <p:nvPicPr>
          <p:cNvPr id="93" name="Google Shape;93;p18"/>
          <p:cNvPicPr preferRelativeResize="0"/>
          <p:nvPr/>
        </p:nvPicPr>
        <p:blipFill rotWithShape="1">
          <a:blip r:embed="rId3">
            <a:alphaModFix/>
          </a:blip>
          <a:srcRect b="10337" l="0" r="0" t="8651"/>
          <a:stretch/>
        </p:blipFill>
        <p:spPr>
          <a:xfrm>
            <a:off x="6475275" y="2060800"/>
            <a:ext cx="2357024" cy="267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268675"/>
            <a:ext cx="15150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GB"/>
              <a:t>Taxes</a:t>
            </a:r>
            <a:endParaRPr/>
          </a:p>
          <a:p>
            <a:pPr indent="0" lvl="0" marL="0" rtl="0" algn="l">
              <a:spcBef>
                <a:spcPts val="1200"/>
              </a:spcBef>
              <a:spcAft>
                <a:spcPts val="0"/>
              </a:spcAft>
              <a:buNone/>
            </a:pPr>
            <a:r>
              <a:t/>
            </a:r>
            <a:endParaRPr>
              <a:solidFill>
                <a:schemeClr val="accent4"/>
              </a:solidFill>
            </a:endParaRPr>
          </a:p>
        </p:txBody>
      </p:sp>
      <p:sp>
        <p:nvSpPr>
          <p:cNvPr id="99" name="Google Shape;99;p19"/>
          <p:cNvSpPr txBox="1"/>
          <p:nvPr>
            <p:ph idx="1" type="body"/>
          </p:nvPr>
        </p:nvSpPr>
        <p:spPr>
          <a:xfrm>
            <a:off x="311700" y="841375"/>
            <a:ext cx="8520600" cy="4017600"/>
          </a:xfrm>
          <a:prstGeom prst="rect">
            <a:avLst/>
          </a:prstGeom>
        </p:spPr>
        <p:txBody>
          <a:bodyPr anchorCtr="0" anchor="t" bIns="91425" lIns="91425" spcFirstLastPara="1" rIns="91425" wrap="square" tIns="91425">
            <a:noAutofit/>
          </a:bodyPr>
          <a:lstStyle/>
          <a:p>
            <a:pPr indent="-298450" lvl="0" marL="457200" rtl="0" algn="l">
              <a:lnSpc>
                <a:spcPct val="175000"/>
              </a:lnSpc>
              <a:spcBef>
                <a:spcPts val="0"/>
              </a:spcBef>
              <a:spcAft>
                <a:spcPts val="0"/>
              </a:spcAft>
              <a:buSzPts val="1100"/>
              <a:buFont typeface="Open Sans"/>
              <a:buChar char="●"/>
            </a:pPr>
            <a:r>
              <a:rPr lang="en-GB" sz="1100">
                <a:solidFill>
                  <a:srgbClr val="120102"/>
                </a:solidFill>
                <a:latin typeface="Open Sans"/>
                <a:ea typeface="Open Sans"/>
                <a:cs typeface="Open Sans"/>
                <a:sym typeface="Open Sans"/>
              </a:rPr>
              <a:t>From April 6 2022 to April 5 2023 national insurance contributions will </a:t>
            </a:r>
            <a:r>
              <a:rPr b="1" lang="en-GB" sz="1100">
                <a:solidFill>
                  <a:srgbClr val="120102"/>
                </a:solidFill>
                <a:latin typeface="Open Sans"/>
                <a:ea typeface="Open Sans"/>
                <a:cs typeface="Open Sans"/>
                <a:sym typeface="Open Sans"/>
              </a:rPr>
              <a:t>increase by 1.25 percent </a:t>
            </a:r>
            <a:r>
              <a:rPr lang="en-GB" sz="1100">
                <a:solidFill>
                  <a:srgbClr val="120102"/>
                </a:solidFill>
                <a:latin typeface="Open Sans"/>
                <a:ea typeface="Open Sans"/>
                <a:cs typeface="Open Sans"/>
                <a:sym typeface="Open Sans"/>
              </a:rPr>
              <a:t>in order to tackle massive backlogs in the NHS and the underfunding of the social care sector.</a:t>
            </a:r>
            <a:br>
              <a:rPr lang="en-GB" sz="1100">
                <a:solidFill>
                  <a:srgbClr val="120102"/>
                </a:solidFill>
                <a:latin typeface="Open Sans"/>
                <a:ea typeface="Open Sans"/>
                <a:cs typeface="Open Sans"/>
                <a:sym typeface="Open Sans"/>
              </a:rPr>
            </a:br>
            <a:endParaRPr sz="7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The hike will leave somebody on a salary of £30,000 paying around</a:t>
            </a:r>
            <a:r>
              <a:rPr b="1" lang="en-GB" sz="1100">
                <a:solidFill>
                  <a:srgbClr val="120102"/>
                </a:solidFill>
                <a:latin typeface="Open Sans"/>
                <a:ea typeface="Open Sans"/>
                <a:cs typeface="Open Sans"/>
                <a:sym typeface="Open Sans"/>
              </a:rPr>
              <a:t> £251 more</a:t>
            </a:r>
            <a:r>
              <a:rPr lang="en-GB" sz="1100">
                <a:solidFill>
                  <a:srgbClr val="120102"/>
                </a:solidFill>
                <a:latin typeface="Open Sans"/>
                <a:ea typeface="Open Sans"/>
                <a:cs typeface="Open Sans"/>
                <a:sym typeface="Open Sans"/>
              </a:rPr>
              <a:t> in contributions over the year. </a:t>
            </a:r>
            <a:br>
              <a:rPr lang="en-GB" sz="1100">
                <a:solidFill>
                  <a:srgbClr val="120102"/>
                </a:solidFill>
                <a:latin typeface="Open Sans"/>
                <a:ea typeface="Open Sans"/>
                <a:cs typeface="Open Sans"/>
                <a:sym typeface="Open Sans"/>
              </a:rPr>
            </a:br>
            <a:endParaRPr sz="7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The proposals have been controversial because </a:t>
            </a:r>
            <a:r>
              <a:rPr b="1" lang="en-GB" sz="1100">
                <a:solidFill>
                  <a:srgbClr val="120102"/>
                </a:solidFill>
                <a:latin typeface="Open Sans"/>
                <a:ea typeface="Open Sans"/>
                <a:cs typeface="Open Sans"/>
                <a:sym typeface="Open Sans"/>
              </a:rPr>
              <a:t>those over state pension age</a:t>
            </a:r>
            <a:r>
              <a:rPr lang="en-GB" sz="1100">
                <a:solidFill>
                  <a:srgbClr val="120102"/>
                </a:solidFill>
                <a:latin typeface="Open Sans"/>
                <a:ea typeface="Open Sans"/>
                <a:cs typeface="Open Sans"/>
                <a:sym typeface="Open Sans"/>
              </a:rPr>
              <a:t> that are likely to benefit most in the short-term,</a:t>
            </a:r>
            <a:r>
              <a:rPr b="1" lang="en-GB" sz="1100">
                <a:solidFill>
                  <a:srgbClr val="120102"/>
                </a:solidFill>
                <a:latin typeface="Open Sans"/>
                <a:ea typeface="Open Sans"/>
                <a:cs typeface="Open Sans"/>
                <a:sym typeface="Open Sans"/>
              </a:rPr>
              <a:t> do not have to pay it. </a:t>
            </a:r>
            <a:br>
              <a:rPr lang="en-GB" sz="1100">
                <a:solidFill>
                  <a:srgbClr val="120102"/>
                </a:solidFill>
                <a:latin typeface="Open Sans"/>
                <a:ea typeface="Open Sans"/>
                <a:cs typeface="Open Sans"/>
                <a:sym typeface="Open Sans"/>
              </a:rPr>
            </a:br>
            <a:endParaRPr sz="7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SzPts val="1100"/>
              <a:buFont typeface="Open Sans"/>
              <a:buChar char="●"/>
            </a:pPr>
            <a:r>
              <a:rPr lang="en-GB" sz="1100">
                <a:solidFill>
                  <a:srgbClr val="120102"/>
                </a:solidFill>
                <a:latin typeface="Open Sans"/>
                <a:ea typeface="Open Sans"/>
                <a:cs typeface="Open Sans"/>
                <a:sym typeface="Open Sans"/>
              </a:rPr>
              <a:t>Instead, </a:t>
            </a:r>
            <a:r>
              <a:rPr b="1" lang="en-GB" sz="1100">
                <a:solidFill>
                  <a:srgbClr val="120102"/>
                </a:solidFill>
                <a:latin typeface="Open Sans"/>
                <a:ea typeface="Open Sans"/>
                <a:cs typeface="Open Sans"/>
                <a:sym typeface="Open Sans"/>
              </a:rPr>
              <a:t>young people will shoulder the burden</a:t>
            </a:r>
            <a:r>
              <a:rPr lang="en-GB" sz="1100">
                <a:solidFill>
                  <a:srgbClr val="120102"/>
                </a:solidFill>
                <a:latin typeface="Open Sans"/>
                <a:ea typeface="Open Sans"/>
                <a:cs typeface="Open Sans"/>
                <a:sym typeface="Open Sans"/>
              </a:rPr>
              <a:t> of the hike disproportionately, with any graduates earning more than £27,295  </a:t>
            </a:r>
            <a:r>
              <a:rPr b="1" lang="en-GB" sz="1100">
                <a:solidFill>
                  <a:srgbClr val="120102"/>
                </a:solidFill>
                <a:latin typeface="Open Sans"/>
                <a:ea typeface="Open Sans"/>
                <a:cs typeface="Open Sans"/>
                <a:sym typeface="Open Sans"/>
              </a:rPr>
              <a:t>paying a marginal tax rate of 42.25 percent</a:t>
            </a:r>
            <a:r>
              <a:rPr lang="en-GB" sz="1100">
                <a:solidFill>
                  <a:srgbClr val="120102"/>
                </a:solidFill>
                <a:latin typeface="Open Sans"/>
                <a:ea typeface="Open Sans"/>
                <a:cs typeface="Open Sans"/>
                <a:sym typeface="Open Sans"/>
              </a:rPr>
              <a:t> after student loans, income tax and national insurance contributions are deducted from their salary. </a:t>
            </a:r>
            <a:br>
              <a:rPr lang="en-GB" sz="1100">
                <a:solidFill>
                  <a:srgbClr val="120102"/>
                </a:solidFill>
                <a:latin typeface="Open Sans"/>
                <a:ea typeface="Open Sans"/>
                <a:cs typeface="Open Sans"/>
                <a:sym typeface="Open Sans"/>
              </a:rPr>
            </a:br>
            <a:endParaRPr sz="7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There have been calls from multiple sectors to </a:t>
            </a:r>
            <a:r>
              <a:rPr b="1" lang="en-GB" sz="1100">
                <a:solidFill>
                  <a:srgbClr val="120102"/>
                </a:solidFill>
                <a:latin typeface="Open Sans"/>
                <a:ea typeface="Open Sans"/>
                <a:cs typeface="Open Sans"/>
                <a:sym typeface="Open Sans"/>
              </a:rPr>
              <a:t>freeze the hike </a:t>
            </a:r>
            <a:r>
              <a:rPr lang="en-GB" sz="1100">
                <a:solidFill>
                  <a:srgbClr val="120102"/>
                </a:solidFill>
                <a:latin typeface="Open Sans"/>
                <a:ea typeface="Open Sans"/>
                <a:cs typeface="Open Sans"/>
                <a:sym typeface="Open Sans"/>
              </a:rPr>
              <a:t>in order to tackle the cost of living crisis, but the government has not indicated that the rise will be halted or withdrawn.</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GB">
                <a:solidFill>
                  <a:srgbClr val="120102"/>
                </a:solidFill>
              </a:rPr>
              <a:t>Travel</a:t>
            </a:r>
            <a:r>
              <a:rPr b="1" lang="en-GB">
                <a:solidFill>
                  <a:srgbClr val="120102"/>
                </a:solidFill>
                <a:latin typeface="Arial"/>
                <a:ea typeface="Arial"/>
                <a:cs typeface="Arial"/>
                <a:sym typeface="Arial"/>
              </a:rPr>
              <a:t> </a:t>
            </a:r>
            <a:endParaRPr b="1">
              <a:solidFill>
                <a:srgbClr val="120102"/>
              </a:solidFill>
              <a:latin typeface="Arial"/>
              <a:ea typeface="Arial"/>
              <a:cs typeface="Arial"/>
              <a:sym typeface="Arial"/>
            </a:endParaRPr>
          </a:p>
          <a:p>
            <a:pPr indent="0" lvl="0" marL="0" rtl="0" algn="l">
              <a:spcBef>
                <a:spcPts val="1200"/>
              </a:spcBef>
              <a:spcAft>
                <a:spcPts val="0"/>
              </a:spcAft>
              <a:buNone/>
            </a:pPr>
            <a:r>
              <a:t/>
            </a:r>
            <a:endParaRPr/>
          </a:p>
        </p:txBody>
      </p:sp>
      <p:sp>
        <p:nvSpPr>
          <p:cNvPr id="105" name="Google Shape;105;p20"/>
          <p:cNvSpPr txBox="1"/>
          <p:nvPr>
            <p:ph idx="1" type="body"/>
          </p:nvPr>
        </p:nvSpPr>
        <p:spPr>
          <a:xfrm>
            <a:off x="311700" y="1115550"/>
            <a:ext cx="8520600" cy="3453300"/>
          </a:xfrm>
          <a:prstGeom prst="rect">
            <a:avLst/>
          </a:prstGeom>
        </p:spPr>
        <p:txBody>
          <a:bodyPr anchorCtr="0" anchor="t" bIns="91425" lIns="91425" spcFirstLastPara="1" rIns="91425" wrap="square" tIns="91425">
            <a:normAutofit lnSpcReduction="20000"/>
          </a:bodyPr>
          <a:lstStyle/>
          <a:p>
            <a:pPr indent="-298450" lvl="0" marL="457200" rtl="0" algn="l">
              <a:lnSpc>
                <a:spcPct val="175000"/>
              </a:lnSpc>
              <a:spcBef>
                <a:spcPts val="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At the start of March, </a:t>
            </a:r>
            <a:r>
              <a:rPr b="1" lang="en-GB" sz="1100">
                <a:solidFill>
                  <a:srgbClr val="120102"/>
                </a:solidFill>
                <a:latin typeface="Open Sans"/>
                <a:ea typeface="Open Sans"/>
                <a:cs typeface="Open Sans"/>
                <a:sym typeface="Open Sans"/>
              </a:rPr>
              <a:t>rail fares rose by 3.8 percent.</a:t>
            </a:r>
            <a:r>
              <a:rPr lang="en-GB" sz="1100">
                <a:solidFill>
                  <a:srgbClr val="120102"/>
                </a:solidFill>
                <a:latin typeface="Open Sans"/>
                <a:ea typeface="Open Sans"/>
                <a:cs typeface="Open Sans"/>
                <a:sym typeface="Open Sans"/>
              </a:rPr>
              <a:t> </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In spite of calls to scrap it, </a:t>
            </a:r>
            <a:r>
              <a:rPr b="1" lang="en-GB" sz="1100">
                <a:solidFill>
                  <a:srgbClr val="120102"/>
                </a:solidFill>
                <a:latin typeface="Open Sans"/>
                <a:ea typeface="Open Sans"/>
                <a:cs typeface="Open Sans"/>
                <a:sym typeface="Open Sans"/>
              </a:rPr>
              <a:t>the government defended its decision to go ahead with the rise</a:t>
            </a:r>
            <a:r>
              <a:rPr lang="en-GB" sz="1100">
                <a:solidFill>
                  <a:srgbClr val="120102"/>
                </a:solidFill>
                <a:latin typeface="Open Sans"/>
                <a:ea typeface="Open Sans"/>
                <a:cs typeface="Open Sans"/>
                <a:sym typeface="Open Sans"/>
              </a:rPr>
              <a:t>, saying the hike taking place in March gave commuters ample opportunity to purchase season tickets at old prices.</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b="1" lang="en-GB" sz="1100">
                <a:solidFill>
                  <a:srgbClr val="120102"/>
                </a:solidFill>
                <a:latin typeface="Open Sans"/>
                <a:ea typeface="Open Sans"/>
                <a:cs typeface="Open Sans"/>
                <a:sym typeface="Open Sans"/>
              </a:rPr>
              <a:t>Labour have criticised the decision</a:t>
            </a:r>
            <a:r>
              <a:rPr lang="en-GB" sz="1100">
                <a:solidFill>
                  <a:srgbClr val="120102"/>
                </a:solidFill>
                <a:latin typeface="Open Sans"/>
                <a:ea typeface="Open Sans"/>
                <a:cs typeface="Open Sans"/>
                <a:sym typeface="Open Sans"/>
              </a:rPr>
              <a:t>, however, saying that </a:t>
            </a:r>
            <a:br>
              <a:rPr lang="en-GB" sz="1100">
                <a:solidFill>
                  <a:srgbClr val="120102"/>
                </a:solidFill>
                <a:latin typeface="Open Sans"/>
                <a:ea typeface="Open Sans"/>
                <a:cs typeface="Open Sans"/>
                <a:sym typeface="Open Sans"/>
              </a:rPr>
            </a:br>
            <a:r>
              <a:rPr lang="en-GB" sz="1100">
                <a:solidFill>
                  <a:srgbClr val="120102"/>
                </a:solidFill>
                <a:latin typeface="Open Sans"/>
                <a:ea typeface="Open Sans"/>
                <a:cs typeface="Open Sans"/>
                <a:sym typeface="Open Sans"/>
              </a:rPr>
              <a:t>commuters will see average fares rise to 48.9% more than they </a:t>
            </a:r>
            <a:br>
              <a:rPr lang="en-GB" sz="1100">
                <a:solidFill>
                  <a:srgbClr val="120102"/>
                </a:solidFill>
                <a:latin typeface="Open Sans"/>
                <a:ea typeface="Open Sans"/>
                <a:cs typeface="Open Sans"/>
                <a:sym typeface="Open Sans"/>
              </a:rPr>
            </a:br>
            <a:r>
              <a:rPr lang="en-GB" sz="1100">
                <a:solidFill>
                  <a:srgbClr val="120102"/>
                </a:solidFill>
                <a:latin typeface="Open Sans"/>
                <a:ea typeface="Open Sans"/>
                <a:cs typeface="Open Sans"/>
                <a:sym typeface="Open Sans"/>
              </a:rPr>
              <a:t>were in 2010. </a:t>
            </a:r>
            <a:endParaRPr sz="11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t/>
            </a:r>
            <a:endParaRPr sz="1200">
              <a:solidFill>
                <a:srgbClr val="120102"/>
              </a:solidFill>
              <a:latin typeface="Open Sans"/>
              <a:ea typeface="Open Sans"/>
              <a:cs typeface="Open Sans"/>
              <a:sym typeface="Open Sans"/>
            </a:endParaRPr>
          </a:p>
          <a:p>
            <a:pPr indent="0" lvl="0" marL="0" rtl="0" algn="l">
              <a:spcBef>
                <a:spcPts val="1200"/>
              </a:spcBef>
              <a:spcAft>
                <a:spcPts val="1200"/>
              </a:spcAft>
              <a:buNone/>
            </a:pPr>
            <a:r>
              <a:t/>
            </a:r>
            <a:endParaRPr sz="3000">
              <a:solidFill>
                <a:schemeClr val="accent3"/>
              </a:solidFill>
              <a:latin typeface="Alfa Slab One"/>
              <a:ea typeface="Alfa Slab One"/>
              <a:cs typeface="Alfa Slab One"/>
              <a:sym typeface="Alfa Slab One"/>
            </a:endParaRPr>
          </a:p>
        </p:txBody>
      </p:sp>
      <p:pic>
        <p:nvPicPr>
          <p:cNvPr id="106" name="Google Shape;106;p20"/>
          <p:cNvPicPr preferRelativeResize="0"/>
          <p:nvPr/>
        </p:nvPicPr>
        <p:blipFill rotWithShape="1">
          <a:blip r:embed="rId3">
            <a:alphaModFix/>
          </a:blip>
          <a:srcRect b="14555" l="15104" r="17646" t="29547"/>
          <a:stretch/>
        </p:blipFill>
        <p:spPr>
          <a:xfrm>
            <a:off x="5050525" y="2313475"/>
            <a:ext cx="3819200" cy="238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GB">
                <a:solidFill>
                  <a:srgbClr val="120102"/>
                </a:solidFill>
              </a:rPr>
              <a:t>So how much worse off will I actually be?</a:t>
            </a:r>
            <a:endParaRPr>
              <a:solidFill>
                <a:srgbClr val="120102"/>
              </a:solidFill>
            </a:endParaRPr>
          </a:p>
          <a:p>
            <a:pPr indent="0" lvl="0" marL="0" rtl="0" algn="l">
              <a:spcBef>
                <a:spcPts val="1200"/>
              </a:spcBef>
              <a:spcAft>
                <a:spcPts val="0"/>
              </a:spcAft>
              <a:buNone/>
            </a:pPr>
            <a:r>
              <a:t/>
            </a:r>
            <a:endParaRPr/>
          </a:p>
        </p:txBody>
      </p:sp>
      <p:sp>
        <p:nvSpPr>
          <p:cNvPr id="112" name="Google Shape;112;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lnSpc>
                <a:spcPct val="175000"/>
              </a:lnSpc>
              <a:spcBef>
                <a:spcPts val="0"/>
              </a:spcBef>
              <a:spcAft>
                <a:spcPts val="0"/>
              </a:spcAft>
              <a:buNone/>
            </a:pPr>
            <a:r>
              <a:rPr lang="en-GB" sz="1100">
                <a:solidFill>
                  <a:srgbClr val="120102"/>
                </a:solidFill>
                <a:latin typeface="Open Sans"/>
                <a:ea typeface="Open Sans"/>
                <a:cs typeface="Open Sans"/>
                <a:sym typeface="Open Sans"/>
              </a:rPr>
              <a:t>Although minimum wage, benefit payments and pension payments will all increase in April, </a:t>
            </a:r>
            <a:r>
              <a:rPr b="1" lang="en-GB" sz="1100">
                <a:solidFill>
                  <a:srgbClr val="120102"/>
                </a:solidFill>
                <a:latin typeface="Open Sans"/>
                <a:ea typeface="Open Sans"/>
                <a:cs typeface="Open Sans"/>
                <a:sym typeface="Open Sans"/>
              </a:rPr>
              <a:t>these rises will not match the spiralling costs</a:t>
            </a:r>
            <a:r>
              <a:rPr lang="en-GB" sz="1100">
                <a:solidFill>
                  <a:srgbClr val="120102"/>
                </a:solidFill>
                <a:latin typeface="Open Sans"/>
                <a:ea typeface="Open Sans"/>
                <a:cs typeface="Open Sans"/>
                <a:sym typeface="Open Sans"/>
              </a:rPr>
              <a:t> faced by households across the UK.</a:t>
            </a:r>
            <a:endParaRPr sz="1100">
              <a:solidFill>
                <a:srgbClr val="120102"/>
              </a:solidFill>
              <a:latin typeface="Open Sans"/>
              <a:ea typeface="Open Sans"/>
              <a:cs typeface="Open Sans"/>
              <a:sym typeface="Open Sans"/>
            </a:endParaRPr>
          </a:p>
          <a:p>
            <a:pPr indent="0" lvl="0" marL="0" rtl="0" algn="l">
              <a:lnSpc>
                <a:spcPct val="175000"/>
              </a:lnSpc>
              <a:spcBef>
                <a:spcPts val="1200"/>
              </a:spcBef>
              <a:spcAft>
                <a:spcPts val="0"/>
              </a:spcAft>
              <a:buNone/>
            </a:pPr>
            <a:r>
              <a:rPr lang="en-GB" sz="1100">
                <a:solidFill>
                  <a:srgbClr val="120102"/>
                </a:solidFill>
                <a:latin typeface="Open Sans"/>
                <a:ea typeface="Open Sans"/>
                <a:cs typeface="Open Sans"/>
                <a:sym typeface="Open Sans"/>
              </a:rPr>
              <a:t>This means that, in the absence of wage increases, </a:t>
            </a:r>
            <a:r>
              <a:rPr b="1" lang="en-GB" sz="1100">
                <a:solidFill>
                  <a:srgbClr val="120102"/>
                </a:solidFill>
                <a:latin typeface="Open Sans"/>
                <a:ea typeface="Open Sans"/>
                <a:cs typeface="Open Sans"/>
                <a:sym typeface="Open Sans"/>
              </a:rPr>
              <a:t>most households will be worse off in 2022</a:t>
            </a:r>
            <a:r>
              <a:rPr lang="en-GB" sz="1100">
                <a:solidFill>
                  <a:srgbClr val="120102"/>
                </a:solidFill>
                <a:latin typeface="Open Sans"/>
                <a:ea typeface="Open Sans"/>
                <a:cs typeface="Open Sans"/>
                <a:sym typeface="Open Sans"/>
              </a:rPr>
              <a:t>.</a:t>
            </a:r>
            <a:endParaRPr sz="1100">
              <a:solidFill>
                <a:srgbClr val="120102"/>
              </a:solidFill>
              <a:latin typeface="Open Sans"/>
              <a:ea typeface="Open Sans"/>
              <a:cs typeface="Open Sans"/>
              <a:sym typeface="Open Sans"/>
            </a:endParaRPr>
          </a:p>
          <a:p>
            <a:pPr indent="-298450" lvl="0" marL="457200" rtl="0" algn="l">
              <a:lnSpc>
                <a:spcPct val="175000"/>
              </a:lnSpc>
              <a:spcBef>
                <a:spcPts val="1200"/>
              </a:spcBef>
              <a:spcAft>
                <a:spcPts val="0"/>
              </a:spcAft>
              <a:buClr>
                <a:srgbClr val="120102"/>
              </a:buClr>
              <a:buSzPts val="1100"/>
              <a:buFont typeface="Open Sans"/>
              <a:buChar char="●"/>
            </a:pPr>
            <a:r>
              <a:rPr lang="en-GB" sz="1100">
                <a:solidFill>
                  <a:srgbClr val="120102"/>
                </a:solidFill>
                <a:latin typeface="Open Sans"/>
                <a:ea typeface="Open Sans"/>
                <a:cs typeface="Open Sans"/>
                <a:sym typeface="Open Sans"/>
              </a:rPr>
              <a:t>The Resolution Foundation has estimated that </a:t>
            </a:r>
            <a:r>
              <a:rPr b="1" lang="en-GB" sz="1100">
                <a:solidFill>
                  <a:srgbClr val="120102"/>
                </a:solidFill>
                <a:latin typeface="Open Sans"/>
                <a:ea typeface="Open Sans"/>
                <a:cs typeface="Open Sans"/>
                <a:sym typeface="Open Sans"/>
              </a:rPr>
              <a:t>typical household income will fall by £1,000</a:t>
            </a:r>
            <a:r>
              <a:rPr lang="en-GB" sz="1100">
                <a:solidFill>
                  <a:srgbClr val="120102"/>
                </a:solidFill>
                <a:latin typeface="Open Sans"/>
                <a:ea typeface="Open Sans"/>
                <a:cs typeface="Open Sans"/>
                <a:sym typeface="Open Sans"/>
              </a:rPr>
              <a:t> once the impacts of inflation have been accounted for. </a:t>
            </a:r>
            <a:br>
              <a:rPr lang="en-GB" sz="1100">
                <a:solidFill>
                  <a:srgbClr val="120102"/>
                </a:solidFill>
                <a:latin typeface="Open Sans"/>
                <a:ea typeface="Open Sans"/>
                <a:cs typeface="Open Sans"/>
                <a:sym typeface="Open Sans"/>
              </a:rPr>
            </a:br>
            <a:endParaRPr sz="1100">
              <a:solidFill>
                <a:srgbClr val="120102"/>
              </a:solidFill>
              <a:latin typeface="Open Sans"/>
              <a:ea typeface="Open Sans"/>
              <a:cs typeface="Open Sans"/>
              <a:sym typeface="Open Sans"/>
            </a:endParaRPr>
          </a:p>
          <a:p>
            <a:pPr indent="-298450" lvl="0" marL="457200" rtl="0" algn="l">
              <a:lnSpc>
                <a:spcPct val="175000"/>
              </a:lnSpc>
              <a:spcBef>
                <a:spcPts val="0"/>
              </a:spcBef>
              <a:spcAft>
                <a:spcPts val="0"/>
              </a:spcAft>
              <a:buClr>
                <a:srgbClr val="120102"/>
              </a:buClr>
              <a:buSzPts val="1100"/>
              <a:buFont typeface="Open Sans"/>
              <a:buChar char="●"/>
            </a:pPr>
            <a:r>
              <a:rPr b="1" lang="en-GB" sz="1100">
                <a:solidFill>
                  <a:srgbClr val="120102"/>
                </a:solidFill>
                <a:latin typeface="Open Sans"/>
                <a:ea typeface="Open Sans"/>
                <a:cs typeface="Open Sans"/>
                <a:sym typeface="Open Sans"/>
              </a:rPr>
              <a:t>The additional costs will affect poorer households </a:t>
            </a:r>
            <a:r>
              <a:rPr lang="en-GB" sz="1100">
                <a:solidFill>
                  <a:srgbClr val="120102"/>
                </a:solidFill>
                <a:latin typeface="Open Sans"/>
                <a:ea typeface="Open Sans"/>
                <a:cs typeface="Open Sans"/>
                <a:sym typeface="Open Sans"/>
              </a:rPr>
              <a:t>disproportionately due to the </a:t>
            </a:r>
            <a:br>
              <a:rPr lang="en-GB" sz="1100">
                <a:solidFill>
                  <a:srgbClr val="120102"/>
                </a:solidFill>
                <a:latin typeface="Open Sans"/>
                <a:ea typeface="Open Sans"/>
                <a:cs typeface="Open Sans"/>
                <a:sym typeface="Open Sans"/>
              </a:rPr>
            </a:br>
            <a:r>
              <a:rPr lang="en-GB" sz="1100">
                <a:solidFill>
                  <a:srgbClr val="120102"/>
                </a:solidFill>
                <a:latin typeface="Open Sans"/>
                <a:ea typeface="Open Sans"/>
                <a:cs typeface="Open Sans"/>
                <a:sym typeface="Open Sans"/>
              </a:rPr>
              <a:t>fact that they pay a higher percentage of their income on things like energy bills. </a:t>
            </a:r>
            <a:endParaRPr sz="1100">
              <a:solidFill>
                <a:srgbClr val="120102"/>
              </a:solidFill>
              <a:latin typeface="Open Sans"/>
              <a:ea typeface="Open Sans"/>
              <a:cs typeface="Open Sans"/>
              <a:sym typeface="Open Sans"/>
            </a:endParaRPr>
          </a:p>
          <a:p>
            <a:pPr indent="0" lvl="0" marL="0" rtl="0" algn="l">
              <a:spcBef>
                <a:spcPts val="120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6393825" y="3002675"/>
            <a:ext cx="2540550" cy="1731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