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8" r:id="rId6"/>
    <p:sldId id="259" r:id="rId7"/>
    <p:sldId id="260" r:id="rId8"/>
    <p:sldId id="261" r:id="rId9"/>
    <p:sldId id="263" r:id="rId10"/>
    <p:sldId id="264" r:id="rId11"/>
    <p:sldId id="265" r:id="rId12"/>
    <p:sldId id="266" r:id="rId13"/>
    <p:sldId id="268" r:id="rId14"/>
    <p:sldId id="25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Lato" panose="020B0604020202020204" charset="0"/>
      <p:regular r:id="rId21"/>
      <p:bold r:id="rId22"/>
      <p:italic r:id="rId23"/>
      <p:boldItalic r:id="rId24"/>
    </p:embeddedFont>
    <p:embeddedFont>
      <p:font typeface="Montserrat" panose="020B0604020202020204" charset="0"/>
      <p:regular r:id="rId25"/>
      <p:bold r:id="rId26"/>
      <p:italic r:id="rId27"/>
      <p:boldItalic r:id="rId28"/>
    </p:embeddedFont>
    <p:embeddedFont>
      <p:font typeface="Raleway"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38E329C-7077-4136-91B4-97A357DA23CE}">
          <p14:sldIdLst>
            <p14:sldId id="256"/>
            <p14:sldId id="258"/>
            <p14:sldId id="259"/>
            <p14:sldId id="260"/>
            <p14:sldId id="261"/>
            <p14:sldId id="263"/>
            <p14:sldId id="264"/>
            <p14:sldId id="265"/>
            <p14:sldId id="266"/>
            <p14:sldId id="268"/>
          </p14:sldIdLst>
        </p14:section>
        <p14:section name="Future Engagement" id="{6DD8E9E6-AB8F-4983-92D8-45F88CF43E91}">
          <p14:sldIdLst>
            <p14:sldId id="257"/>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h5Jw/77nqyZgmCUg7gGzJ7tVl9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N. Walker" initials="CW" lastIdx="5" clrIdx="0">
    <p:extLst>
      <p:ext uri="{19B8F6BF-5375-455C-9EA6-DF929625EA0E}">
        <p15:presenceInfo xmlns:p15="http://schemas.microsoft.com/office/powerpoint/2012/main" userId="e59f097504a19f36" providerId="Windows Live"/>
      </p:ext>
    </p:extLst>
  </p:cmAuthor>
  <p:cmAuthor id="2" name="Lorna Bithell" initials="LB" lastIdx="1" clrIdx="1">
    <p:extLst>
      <p:ext uri="{19B8F6BF-5375-455C-9EA6-DF929625EA0E}">
        <p15:presenceInfo xmlns:p15="http://schemas.microsoft.com/office/powerpoint/2012/main" userId="Lorna Bithell" providerId="None"/>
      </p:ext>
    </p:extLst>
  </p:cmAuthor>
  <p:cmAuthor id="3" name="Alex Fyans" initials="AF" lastIdx="1" clrIdx="2">
    <p:extLst>
      <p:ext uri="{19B8F6BF-5375-455C-9EA6-DF929625EA0E}">
        <p15:presenceInfo xmlns:p15="http://schemas.microsoft.com/office/powerpoint/2012/main" userId="S-1-5-21-1977829086-1126703154-270368766-39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7D064-F72F-48A6-8EAF-FC9CA4CE94E6}" v="19" dt="2021-07-05T21:00:37.403"/>
    <p1510:client id="{B77B74E4-22D2-480F-8BCE-408B931E6A5A}" v="4" dt="2021-07-06T14:28:53.985"/>
    <p1510:client id="{CA6B1A79-61DF-FC43-64E7-4E4A68087C64}" v="42" dt="2021-07-06T08:52:19.363"/>
    <p1510:client id="{E4993A5F-A1C2-42CA-A548-3F48C43AD210}" v="32" dt="2021-07-06T08:40:47.654"/>
  </p1510:revLst>
</p1510:revInfo>
</file>

<file path=ppt/tableStyles.xml><?xml version="1.0" encoding="utf-8"?>
<a:tblStyleLst xmlns:a="http://schemas.openxmlformats.org/drawingml/2006/main" def="{88984E58-41B6-49AB-9383-84E7C018DF6A}">
  <a:tblStyle styleId="{88984E58-41B6-49AB-9383-84E7C018DF6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5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56"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Scoular" userId="944c766c-fae8-4d37-8cb9-c984f797623a" providerId="ADAL" clId="{B77B74E4-22D2-480F-8BCE-408B931E6A5A}"/>
    <pc:docChg chg="addSection modSection">
      <pc:chgData name="Tamara Scoular" userId="944c766c-fae8-4d37-8cb9-c984f797623a" providerId="ADAL" clId="{B77B74E4-22D2-480F-8BCE-408B931E6A5A}" dt="2021-07-06T14:28:53.985" v="1" actId="17846"/>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11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1a9ad9d63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ge1a9ad9d63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53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62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a9ad9d63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ge1a9ad9d6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32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1d6cf7f3d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e1d6cf7f3d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1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75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1d6cf7f3d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e1d6cf7f3d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58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7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cxnSp>
        <p:nvCxnSpPr>
          <p:cNvPr id="44" name="Google Shape;44;ge1a4cc4e7b_0_34"/>
          <p:cNvCxnSpPr/>
          <p:nvPr/>
        </p:nvCxnSpPr>
        <p:spPr>
          <a:xfrm>
            <a:off x="566932" y="554200"/>
            <a:ext cx="244500" cy="0"/>
          </a:xfrm>
          <a:prstGeom prst="straightConnector1">
            <a:avLst/>
          </a:prstGeom>
          <a:noFill/>
          <a:ln w="19050" cap="flat" cmpd="sng">
            <a:solidFill>
              <a:schemeClr val="dk2"/>
            </a:solidFill>
            <a:prstDash val="solid"/>
            <a:round/>
            <a:headEnd type="none" w="sm" len="sm"/>
            <a:tailEnd type="none" w="sm" len="sm"/>
          </a:ln>
        </p:spPr>
      </p:cxnSp>
      <p:sp>
        <p:nvSpPr>
          <p:cNvPr id="45" name="Google Shape;45;ge1a4cc4e7b_0_34"/>
          <p:cNvSpPr txBox="1">
            <a:spLocks noGrp="1"/>
          </p:cNvSpPr>
          <p:nvPr>
            <p:ph type="title"/>
          </p:nvPr>
        </p:nvSpPr>
        <p:spPr>
          <a:xfrm>
            <a:off x="426000" y="1248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6" name="Google Shape;46;ge1a4cc4e7b_0_34"/>
          <p:cNvSpPr txBox="1">
            <a:spLocks noGrp="1"/>
          </p:cNvSpPr>
          <p:nvPr>
            <p:ph type="body" idx="1"/>
          </p:nvPr>
        </p:nvSpPr>
        <p:spPr>
          <a:xfrm>
            <a:off x="426000" y="2462405"/>
            <a:ext cx="3744000" cy="3741600"/>
          </a:xfrm>
          <a:prstGeom prst="rect">
            <a:avLst/>
          </a:prstGeom>
        </p:spPr>
        <p:txBody>
          <a:bodyPr spcFirstLastPara="1" wrap="square" lIns="121900" tIns="121900" rIns="121900" bIns="121900" anchor="t" anchorCtr="0">
            <a:normAutofit/>
          </a:bodyPr>
          <a:lstStyle>
            <a:lvl1pPr marL="457206" lvl="0" indent="-330205">
              <a:spcBef>
                <a:spcPts val="0"/>
              </a:spcBef>
              <a:spcAft>
                <a:spcPts val="0"/>
              </a:spcAft>
              <a:buSzPts val="1600"/>
              <a:buChar char="●"/>
              <a:defRPr sz="1600"/>
            </a:lvl1pPr>
            <a:lvl2pPr marL="914411" lvl="1" indent="-330205">
              <a:spcBef>
                <a:spcPts val="0"/>
              </a:spcBef>
              <a:spcAft>
                <a:spcPts val="0"/>
              </a:spcAft>
              <a:buSzPts val="1600"/>
              <a:buChar char="○"/>
              <a:defRPr sz="1600"/>
            </a:lvl2pPr>
            <a:lvl3pPr marL="1371617" lvl="2" indent="-330205">
              <a:spcBef>
                <a:spcPts val="0"/>
              </a:spcBef>
              <a:spcAft>
                <a:spcPts val="0"/>
              </a:spcAft>
              <a:buSzPts val="1600"/>
              <a:buChar char="■"/>
              <a:defRPr sz="1600"/>
            </a:lvl3pPr>
            <a:lvl4pPr marL="1828823" lvl="3" indent="-330205">
              <a:spcBef>
                <a:spcPts val="0"/>
              </a:spcBef>
              <a:spcAft>
                <a:spcPts val="0"/>
              </a:spcAft>
              <a:buSzPts val="1600"/>
              <a:buChar char="●"/>
              <a:defRPr sz="1600"/>
            </a:lvl4pPr>
            <a:lvl5pPr marL="2286029" lvl="4" indent="-330205">
              <a:spcBef>
                <a:spcPts val="0"/>
              </a:spcBef>
              <a:spcAft>
                <a:spcPts val="0"/>
              </a:spcAft>
              <a:buSzPts val="1600"/>
              <a:buChar char="○"/>
              <a:defRPr sz="1600"/>
            </a:lvl5pPr>
            <a:lvl6pPr marL="2743234" lvl="5" indent="-330205">
              <a:spcBef>
                <a:spcPts val="0"/>
              </a:spcBef>
              <a:spcAft>
                <a:spcPts val="0"/>
              </a:spcAft>
              <a:buSzPts val="1600"/>
              <a:buChar char="■"/>
              <a:defRPr sz="1600"/>
            </a:lvl6pPr>
            <a:lvl7pPr marL="3200440" lvl="6" indent="-330205">
              <a:spcBef>
                <a:spcPts val="0"/>
              </a:spcBef>
              <a:spcAft>
                <a:spcPts val="0"/>
              </a:spcAft>
              <a:buSzPts val="1600"/>
              <a:buChar char="●"/>
              <a:defRPr sz="1600"/>
            </a:lvl7pPr>
            <a:lvl8pPr marL="3657646" lvl="7" indent="-330205">
              <a:spcBef>
                <a:spcPts val="0"/>
              </a:spcBef>
              <a:spcAft>
                <a:spcPts val="0"/>
              </a:spcAft>
              <a:buSzPts val="1600"/>
              <a:buChar char="○"/>
              <a:defRPr sz="1600"/>
            </a:lvl8pPr>
            <a:lvl9pPr marL="4114851" lvl="8" indent="-330205">
              <a:spcBef>
                <a:spcPts val="0"/>
              </a:spcBef>
              <a:spcAft>
                <a:spcPts val="0"/>
              </a:spcAft>
              <a:buSzPts val="1600"/>
              <a:buChar char="■"/>
              <a:defRPr sz="1600"/>
            </a:lvl9pPr>
          </a:lstStyle>
          <a:p>
            <a:endParaRPr/>
          </a:p>
        </p:txBody>
      </p:sp>
      <p:sp>
        <p:nvSpPr>
          <p:cNvPr id="47" name="Google Shape;47;ge1a4cc4e7b_0_34"/>
          <p:cNvSpPr txBox="1">
            <a:spLocks noGrp="1"/>
          </p:cNvSpPr>
          <p:nvPr>
            <p:ph type="sldNum" idx="12"/>
          </p:nvPr>
        </p:nvSpPr>
        <p:spPr>
          <a:xfrm>
            <a:off x="11330667"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8"/>
        <p:cNvGrpSpPr/>
        <p:nvPr/>
      </p:nvGrpSpPr>
      <p:grpSpPr>
        <a:xfrm>
          <a:off x="0" y="0"/>
          <a:ext cx="0" cy="0"/>
          <a:chOff x="0" y="0"/>
          <a:chExt cx="0" cy="0"/>
        </a:xfrm>
      </p:grpSpPr>
      <p:cxnSp>
        <p:nvCxnSpPr>
          <p:cNvPr id="49" name="Google Shape;49;ge1a4cc4e7b_0_39"/>
          <p:cNvCxnSpPr/>
          <p:nvPr/>
        </p:nvCxnSpPr>
        <p:spPr>
          <a:xfrm>
            <a:off x="566932" y="554200"/>
            <a:ext cx="244500" cy="0"/>
          </a:xfrm>
          <a:prstGeom prst="straightConnector1">
            <a:avLst/>
          </a:prstGeom>
          <a:noFill/>
          <a:ln w="19050" cap="flat" cmpd="sng">
            <a:solidFill>
              <a:schemeClr val="lt1"/>
            </a:solidFill>
            <a:prstDash val="solid"/>
            <a:round/>
            <a:headEnd type="none" w="sm" len="sm"/>
            <a:tailEnd type="none" w="sm" len="sm"/>
          </a:ln>
        </p:spPr>
      </p:cxnSp>
      <p:sp>
        <p:nvSpPr>
          <p:cNvPr id="50" name="Google Shape;50;ge1a4cc4e7b_0_39"/>
          <p:cNvSpPr txBox="1">
            <a:spLocks noGrp="1"/>
          </p:cNvSpPr>
          <p:nvPr>
            <p:ph type="title"/>
          </p:nvPr>
        </p:nvSpPr>
        <p:spPr>
          <a:xfrm>
            <a:off x="377470" y="949522"/>
            <a:ext cx="8325600" cy="5114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51" name="Google Shape;51;ge1a4cc4e7b_0_39"/>
          <p:cNvSpPr txBox="1">
            <a:spLocks noGrp="1"/>
          </p:cNvSpPr>
          <p:nvPr>
            <p:ph type="sldNum" idx="12"/>
          </p:nvPr>
        </p:nvSpPr>
        <p:spPr>
          <a:xfrm>
            <a:off x="11330667"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ge1a4cc4e7b_0_43"/>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401"/>
          </a:p>
        </p:txBody>
      </p:sp>
      <p:cxnSp>
        <p:nvCxnSpPr>
          <p:cNvPr id="54" name="Google Shape;54;ge1a4cc4e7b_0_43"/>
          <p:cNvCxnSpPr/>
          <p:nvPr/>
        </p:nvCxnSpPr>
        <p:spPr>
          <a:xfrm>
            <a:off x="6706234"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5" name="Google Shape;55;ge1a4cc4e7b_0_43"/>
          <p:cNvSpPr txBox="1">
            <a:spLocks noGrp="1"/>
          </p:cNvSpPr>
          <p:nvPr>
            <p:ph type="title"/>
          </p:nvPr>
        </p:nvSpPr>
        <p:spPr>
          <a:xfrm>
            <a:off x="354000" y="1863133"/>
            <a:ext cx="5393700" cy="17577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
        <p:nvSpPr>
          <p:cNvPr id="56" name="Google Shape;56;ge1a4cc4e7b_0_43"/>
          <p:cNvSpPr txBox="1">
            <a:spLocks noGrp="1"/>
          </p:cNvSpPr>
          <p:nvPr>
            <p:ph type="subTitle" idx="1"/>
          </p:nvPr>
        </p:nvSpPr>
        <p:spPr>
          <a:xfrm>
            <a:off x="354000" y="364716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ge1a4cc4e7b_0_43"/>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6" lvl="0" indent="-381006">
              <a:spcBef>
                <a:spcPts val="0"/>
              </a:spcBef>
              <a:spcAft>
                <a:spcPts val="0"/>
              </a:spcAft>
              <a:buClr>
                <a:schemeClr val="lt1"/>
              </a:buClr>
              <a:buSzPts val="2400"/>
              <a:buChar char="●"/>
              <a:defRPr>
                <a:solidFill>
                  <a:schemeClr val="lt1"/>
                </a:solidFill>
              </a:defRPr>
            </a:lvl1pPr>
            <a:lvl2pPr marL="914411" lvl="1" indent="-349254">
              <a:spcBef>
                <a:spcPts val="0"/>
              </a:spcBef>
              <a:spcAft>
                <a:spcPts val="0"/>
              </a:spcAft>
              <a:buClr>
                <a:schemeClr val="lt1"/>
              </a:buClr>
              <a:buSzPts val="1900"/>
              <a:buChar char="○"/>
              <a:defRPr>
                <a:solidFill>
                  <a:schemeClr val="lt1"/>
                </a:solidFill>
              </a:defRPr>
            </a:lvl2pPr>
            <a:lvl3pPr marL="1371617" lvl="2" indent="-349254">
              <a:spcBef>
                <a:spcPts val="0"/>
              </a:spcBef>
              <a:spcAft>
                <a:spcPts val="0"/>
              </a:spcAft>
              <a:buClr>
                <a:schemeClr val="lt1"/>
              </a:buClr>
              <a:buSzPts val="1900"/>
              <a:buChar char="■"/>
              <a:defRPr>
                <a:solidFill>
                  <a:schemeClr val="lt1"/>
                </a:solidFill>
              </a:defRPr>
            </a:lvl3pPr>
            <a:lvl4pPr marL="1828823" lvl="3" indent="-349254">
              <a:spcBef>
                <a:spcPts val="0"/>
              </a:spcBef>
              <a:spcAft>
                <a:spcPts val="0"/>
              </a:spcAft>
              <a:buClr>
                <a:schemeClr val="lt1"/>
              </a:buClr>
              <a:buSzPts val="1900"/>
              <a:buChar char="●"/>
              <a:defRPr>
                <a:solidFill>
                  <a:schemeClr val="lt1"/>
                </a:solidFill>
              </a:defRPr>
            </a:lvl4pPr>
            <a:lvl5pPr marL="2286029" lvl="4" indent="-349254">
              <a:spcBef>
                <a:spcPts val="0"/>
              </a:spcBef>
              <a:spcAft>
                <a:spcPts val="0"/>
              </a:spcAft>
              <a:buClr>
                <a:schemeClr val="lt1"/>
              </a:buClr>
              <a:buSzPts val="1900"/>
              <a:buChar char="○"/>
              <a:defRPr>
                <a:solidFill>
                  <a:schemeClr val="lt1"/>
                </a:solidFill>
              </a:defRPr>
            </a:lvl5pPr>
            <a:lvl6pPr marL="2743234" lvl="5" indent="-349254">
              <a:spcBef>
                <a:spcPts val="0"/>
              </a:spcBef>
              <a:spcAft>
                <a:spcPts val="0"/>
              </a:spcAft>
              <a:buClr>
                <a:schemeClr val="lt1"/>
              </a:buClr>
              <a:buSzPts val="1900"/>
              <a:buChar char="■"/>
              <a:defRPr>
                <a:solidFill>
                  <a:schemeClr val="lt1"/>
                </a:solidFill>
              </a:defRPr>
            </a:lvl6pPr>
            <a:lvl7pPr marL="3200440" lvl="6" indent="-349254">
              <a:spcBef>
                <a:spcPts val="0"/>
              </a:spcBef>
              <a:spcAft>
                <a:spcPts val="0"/>
              </a:spcAft>
              <a:buClr>
                <a:schemeClr val="lt1"/>
              </a:buClr>
              <a:buSzPts val="1900"/>
              <a:buChar char="●"/>
              <a:defRPr>
                <a:solidFill>
                  <a:schemeClr val="lt1"/>
                </a:solidFill>
              </a:defRPr>
            </a:lvl7pPr>
            <a:lvl8pPr marL="3657646" lvl="7" indent="-349254">
              <a:spcBef>
                <a:spcPts val="0"/>
              </a:spcBef>
              <a:spcAft>
                <a:spcPts val="0"/>
              </a:spcAft>
              <a:buClr>
                <a:schemeClr val="lt1"/>
              </a:buClr>
              <a:buSzPts val="1900"/>
              <a:buChar char="○"/>
              <a:defRPr>
                <a:solidFill>
                  <a:schemeClr val="lt1"/>
                </a:solidFill>
              </a:defRPr>
            </a:lvl8pPr>
            <a:lvl9pPr marL="4114851" lvl="8" indent="-349254">
              <a:spcBef>
                <a:spcPts val="0"/>
              </a:spcBef>
              <a:spcAft>
                <a:spcPts val="0"/>
              </a:spcAft>
              <a:buClr>
                <a:schemeClr val="lt1"/>
              </a:buClr>
              <a:buSzPts val="1900"/>
              <a:buChar char="■"/>
              <a:defRPr>
                <a:solidFill>
                  <a:schemeClr val="lt1"/>
                </a:solidFill>
              </a:defRPr>
            </a:lvl9pPr>
          </a:lstStyle>
          <a:p>
            <a:endParaRPr/>
          </a:p>
        </p:txBody>
      </p:sp>
      <p:sp>
        <p:nvSpPr>
          <p:cNvPr id="58" name="Google Shape;58;ge1a4cc4e7b_0_43"/>
          <p:cNvSpPr txBox="1">
            <a:spLocks noGrp="1"/>
          </p:cNvSpPr>
          <p:nvPr>
            <p:ph type="sldNum" idx="12"/>
          </p:nvPr>
        </p:nvSpPr>
        <p:spPr>
          <a:xfrm>
            <a:off x="11330667"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cxnSp>
        <p:nvCxnSpPr>
          <p:cNvPr id="65" name="Google Shape;65;ge1a4cc4e7b_0_55"/>
          <p:cNvCxnSpPr/>
          <p:nvPr/>
        </p:nvCxnSpPr>
        <p:spPr>
          <a:xfrm>
            <a:off x="566935"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66" name="Google Shape;66;ge1a4cc4e7b_0_55"/>
          <p:cNvCxnSpPr/>
          <p:nvPr/>
        </p:nvCxnSpPr>
        <p:spPr>
          <a:xfrm>
            <a:off x="566935" y="554200"/>
            <a:ext cx="11062500" cy="0"/>
          </a:xfrm>
          <a:prstGeom prst="straightConnector1">
            <a:avLst/>
          </a:prstGeom>
          <a:noFill/>
          <a:ln w="38100" cap="flat" cmpd="sng">
            <a:solidFill>
              <a:schemeClr val="dk2"/>
            </a:solidFill>
            <a:prstDash val="solid"/>
            <a:round/>
            <a:headEnd type="none" w="sm" len="sm"/>
            <a:tailEnd type="none" w="sm" len="sm"/>
          </a:ln>
        </p:spPr>
      </p:cxnSp>
      <p:sp>
        <p:nvSpPr>
          <p:cNvPr id="67" name="Google Shape;67;ge1a4cc4e7b_0_55"/>
          <p:cNvSpPr txBox="1">
            <a:spLocks noGrp="1"/>
          </p:cNvSpPr>
          <p:nvPr>
            <p:ph type="title" hasCustomPrompt="1"/>
          </p:nvPr>
        </p:nvSpPr>
        <p:spPr>
          <a:xfrm>
            <a:off x="1138600" y="1739800"/>
            <a:ext cx="99147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1pPr>
            <a:lvl2pPr lvl="1"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2pPr>
            <a:lvl3pPr lvl="2"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3pPr>
            <a:lvl4pPr lvl="3"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4pPr>
            <a:lvl5pPr lvl="4"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5pPr>
            <a:lvl6pPr lvl="5"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6pPr>
            <a:lvl7pPr lvl="6"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7pPr>
            <a:lvl8pPr lvl="7"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8pPr>
            <a:lvl9pPr lvl="8"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9pPr>
          </a:lstStyle>
          <a:p>
            <a:r>
              <a:t>xx%</a:t>
            </a:r>
          </a:p>
        </p:txBody>
      </p:sp>
      <p:sp>
        <p:nvSpPr>
          <p:cNvPr id="68" name="Google Shape;68;ge1a4cc4e7b_0_55"/>
          <p:cNvSpPr txBox="1">
            <a:spLocks noGrp="1"/>
          </p:cNvSpPr>
          <p:nvPr>
            <p:ph type="body" idx="1"/>
          </p:nvPr>
        </p:nvSpPr>
        <p:spPr>
          <a:xfrm>
            <a:off x="1138600" y="3892601"/>
            <a:ext cx="9914700" cy="1428900"/>
          </a:xfrm>
          <a:prstGeom prst="rect">
            <a:avLst/>
          </a:prstGeom>
        </p:spPr>
        <p:txBody>
          <a:bodyPr spcFirstLastPara="1" wrap="square" lIns="121900" tIns="121900" rIns="121900" bIns="121900" anchor="t" anchorCtr="0">
            <a:normAutofit/>
          </a:bodyPr>
          <a:lstStyle>
            <a:lvl1pPr marL="457206" lvl="0" indent="-381006" algn="ctr">
              <a:spcBef>
                <a:spcPts val="0"/>
              </a:spcBef>
              <a:spcAft>
                <a:spcPts val="0"/>
              </a:spcAft>
              <a:buSzPts val="2400"/>
              <a:buChar char="●"/>
              <a:defRPr/>
            </a:lvl1pPr>
            <a:lvl2pPr marL="914411" lvl="1" indent="-349254" algn="ctr">
              <a:spcBef>
                <a:spcPts val="0"/>
              </a:spcBef>
              <a:spcAft>
                <a:spcPts val="0"/>
              </a:spcAft>
              <a:buSzPts val="1900"/>
              <a:buChar char="○"/>
              <a:defRPr/>
            </a:lvl2pPr>
            <a:lvl3pPr marL="1371617" lvl="2" indent="-349254" algn="ctr">
              <a:spcBef>
                <a:spcPts val="0"/>
              </a:spcBef>
              <a:spcAft>
                <a:spcPts val="0"/>
              </a:spcAft>
              <a:buSzPts val="1900"/>
              <a:buChar char="■"/>
              <a:defRPr/>
            </a:lvl3pPr>
            <a:lvl4pPr marL="1828823" lvl="3" indent="-349254" algn="ctr">
              <a:spcBef>
                <a:spcPts val="0"/>
              </a:spcBef>
              <a:spcAft>
                <a:spcPts val="0"/>
              </a:spcAft>
              <a:buSzPts val="1900"/>
              <a:buChar char="●"/>
              <a:defRPr/>
            </a:lvl4pPr>
            <a:lvl5pPr marL="2286029" lvl="4" indent="-349254" algn="ctr">
              <a:spcBef>
                <a:spcPts val="0"/>
              </a:spcBef>
              <a:spcAft>
                <a:spcPts val="0"/>
              </a:spcAft>
              <a:buSzPts val="1900"/>
              <a:buChar char="○"/>
              <a:defRPr/>
            </a:lvl5pPr>
            <a:lvl6pPr marL="2743234" lvl="5" indent="-349254" algn="ctr">
              <a:spcBef>
                <a:spcPts val="0"/>
              </a:spcBef>
              <a:spcAft>
                <a:spcPts val="0"/>
              </a:spcAft>
              <a:buSzPts val="1900"/>
              <a:buChar char="■"/>
              <a:defRPr/>
            </a:lvl6pPr>
            <a:lvl7pPr marL="3200440" lvl="6" indent="-349254" algn="ctr">
              <a:spcBef>
                <a:spcPts val="0"/>
              </a:spcBef>
              <a:spcAft>
                <a:spcPts val="0"/>
              </a:spcAft>
              <a:buSzPts val="1900"/>
              <a:buChar char="●"/>
              <a:defRPr/>
            </a:lvl7pPr>
            <a:lvl8pPr marL="3657646" lvl="7" indent="-349254" algn="ctr">
              <a:spcBef>
                <a:spcPts val="0"/>
              </a:spcBef>
              <a:spcAft>
                <a:spcPts val="0"/>
              </a:spcAft>
              <a:buSzPts val="1900"/>
              <a:buChar char="○"/>
              <a:defRPr/>
            </a:lvl8pPr>
            <a:lvl9pPr marL="4114851" lvl="8" indent="-349254" algn="ctr">
              <a:spcBef>
                <a:spcPts val="0"/>
              </a:spcBef>
              <a:spcAft>
                <a:spcPts val="0"/>
              </a:spcAft>
              <a:buSzPts val="1900"/>
              <a:buChar char="■"/>
              <a:defRPr/>
            </a:lvl9pPr>
          </a:lstStyle>
          <a:p>
            <a:endParaRPr/>
          </a:p>
        </p:txBody>
      </p:sp>
      <p:sp>
        <p:nvSpPr>
          <p:cNvPr id="69" name="Google Shape;69;ge1a4cc4e7b_0_55"/>
          <p:cNvSpPr txBox="1">
            <a:spLocks noGrp="1"/>
          </p:cNvSpPr>
          <p:nvPr>
            <p:ph type="sldNum" idx="12"/>
          </p:nvPr>
        </p:nvSpPr>
        <p:spPr>
          <a:xfrm>
            <a:off x="11330667"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ge1a4cc4e7b_0_63"/>
          <p:cNvSpPr txBox="1">
            <a:spLocks noGrp="1"/>
          </p:cNvSpPr>
          <p:nvPr>
            <p:ph type="title"/>
          </p:nvPr>
        </p:nvSpPr>
        <p:spPr>
          <a:xfrm>
            <a:off x="838202"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4" name="Google Shape;74;ge1a4cc4e7b_0_63"/>
          <p:cNvSpPr txBox="1">
            <a:spLocks noGrp="1"/>
          </p:cNvSpPr>
          <p:nvPr>
            <p:ph type="body" idx="1"/>
          </p:nvPr>
        </p:nvSpPr>
        <p:spPr>
          <a:xfrm>
            <a:off x="838201" y="1825625"/>
            <a:ext cx="5181600" cy="4351200"/>
          </a:xfrm>
          <a:prstGeom prst="rect">
            <a:avLst/>
          </a:prstGeom>
          <a:noFill/>
          <a:ln>
            <a:noFill/>
          </a:ln>
        </p:spPr>
        <p:txBody>
          <a:bodyPr spcFirstLastPara="1" wrap="square" lIns="91425" tIns="45700" rIns="91425" bIns="45700" anchor="t" anchorCtr="0">
            <a:normAutofit/>
          </a:bodyPr>
          <a:lstStyle>
            <a:lvl1pPr marL="457206" lvl="0" indent="-342904" algn="l" rtl="0">
              <a:lnSpc>
                <a:spcPct val="90000"/>
              </a:lnSpc>
              <a:spcBef>
                <a:spcPts val="1001"/>
              </a:spcBef>
              <a:spcAft>
                <a:spcPts val="0"/>
              </a:spcAft>
              <a:buClr>
                <a:schemeClr val="dk1"/>
              </a:buClr>
              <a:buSzPts val="1800"/>
              <a:buChar char="●"/>
              <a:defRPr/>
            </a:lvl1pPr>
            <a:lvl2pPr marL="914411" lvl="1" indent="-342904" algn="l" rtl="0">
              <a:lnSpc>
                <a:spcPct val="90000"/>
              </a:lnSpc>
              <a:spcBef>
                <a:spcPts val="1600"/>
              </a:spcBef>
              <a:spcAft>
                <a:spcPts val="0"/>
              </a:spcAft>
              <a:buClr>
                <a:schemeClr val="dk1"/>
              </a:buClr>
              <a:buSzPts val="1800"/>
              <a:buChar char="○"/>
              <a:defRPr/>
            </a:lvl2pPr>
            <a:lvl3pPr marL="1371617" lvl="2" indent="-342904" algn="l" rtl="0">
              <a:lnSpc>
                <a:spcPct val="90000"/>
              </a:lnSpc>
              <a:spcBef>
                <a:spcPts val="1600"/>
              </a:spcBef>
              <a:spcAft>
                <a:spcPts val="0"/>
              </a:spcAft>
              <a:buClr>
                <a:schemeClr val="dk1"/>
              </a:buClr>
              <a:buSzPts val="1800"/>
              <a:buChar char="■"/>
              <a:defRPr/>
            </a:lvl3pPr>
            <a:lvl4pPr marL="1828823" lvl="3" indent="-342904" algn="l" rtl="0">
              <a:lnSpc>
                <a:spcPct val="90000"/>
              </a:lnSpc>
              <a:spcBef>
                <a:spcPts val="1600"/>
              </a:spcBef>
              <a:spcAft>
                <a:spcPts val="0"/>
              </a:spcAft>
              <a:buClr>
                <a:schemeClr val="dk1"/>
              </a:buClr>
              <a:buSzPts val="1800"/>
              <a:buChar char="●"/>
              <a:defRPr/>
            </a:lvl4pPr>
            <a:lvl5pPr marL="2286029" lvl="4" indent="-342904" algn="l" rtl="0">
              <a:lnSpc>
                <a:spcPct val="90000"/>
              </a:lnSpc>
              <a:spcBef>
                <a:spcPts val="1600"/>
              </a:spcBef>
              <a:spcAft>
                <a:spcPts val="0"/>
              </a:spcAft>
              <a:buClr>
                <a:schemeClr val="dk1"/>
              </a:buClr>
              <a:buSzPts val="1800"/>
              <a:buChar char="○"/>
              <a:defRPr/>
            </a:lvl5pPr>
            <a:lvl6pPr marL="2743234" lvl="5" indent="-342904" algn="l" rtl="0">
              <a:lnSpc>
                <a:spcPct val="90000"/>
              </a:lnSpc>
              <a:spcBef>
                <a:spcPts val="1600"/>
              </a:spcBef>
              <a:spcAft>
                <a:spcPts val="0"/>
              </a:spcAft>
              <a:buClr>
                <a:schemeClr val="dk1"/>
              </a:buClr>
              <a:buSzPts val="1800"/>
              <a:buChar char="■"/>
              <a:defRPr/>
            </a:lvl6pPr>
            <a:lvl7pPr marL="3200440" lvl="6" indent="-342904" algn="l" rtl="0">
              <a:lnSpc>
                <a:spcPct val="90000"/>
              </a:lnSpc>
              <a:spcBef>
                <a:spcPts val="1600"/>
              </a:spcBef>
              <a:spcAft>
                <a:spcPts val="0"/>
              </a:spcAft>
              <a:buClr>
                <a:schemeClr val="dk1"/>
              </a:buClr>
              <a:buSzPts val="1800"/>
              <a:buChar char="●"/>
              <a:defRPr/>
            </a:lvl7pPr>
            <a:lvl8pPr marL="3657646" lvl="7" indent="-342904" algn="l" rtl="0">
              <a:lnSpc>
                <a:spcPct val="90000"/>
              </a:lnSpc>
              <a:spcBef>
                <a:spcPts val="1600"/>
              </a:spcBef>
              <a:spcAft>
                <a:spcPts val="0"/>
              </a:spcAft>
              <a:buClr>
                <a:schemeClr val="dk1"/>
              </a:buClr>
              <a:buSzPts val="1800"/>
              <a:buChar char="○"/>
              <a:defRPr/>
            </a:lvl8pPr>
            <a:lvl9pPr marL="4114851" lvl="8" indent="-342904" algn="l" rtl="0">
              <a:lnSpc>
                <a:spcPct val="90000"/>
              </a:lnSpc>
              <a:spcBef>
                <a:spcPts val="1600"/>
              </a:spcBef>
              <a:spcAft>
                <a:spcPts val="1600"/>
              </a:spcAft>
              <a:buClr>
                <a:schemeClr val="dk1"/>
              </a:buClr>
              <a:buSzPts val="1800"/>
              <a:buChar char="■"/>
              <a:defRPr/>
            </a:lvl9pPr>
          </a:lstStyle>
          <a:p>
            <a:endParaRPr/>
          </a:p>
        </p:txBody>
      </p:sp>
      <p:sp>
        <p:nvSpPr>
          <p:cNvPr id="75" name="Google Shape;75;ge1a4cc4e7b_0_63"/>
          <p:cNvSpPr txBox="1">
            <a:spLocks noGrp="1"/>
          </p:cNvSpPr>
          <p:nvPr>
            <p:ph type="body" idx="2"/>
          </p:nvPr>
        </p:nvSpPr>
        <p:spPr>
          <a:xfrm>
            <a:off x="6172201" y="1825625"/>
            <a:ext cx="5181600" cy="4351200"/>
          </a:xfrm>
          <a:prstGeom prst="rect">
            <a:avLst/>
          </a:prstGeom>
          <a:noFill/>
          <a:ln>
            <a:noFill/>
          </a:ln>
        </p:spPr>
        <p:txBody>
          <a:bodyPr spcFirstLastPara="1" wrap="square" lIns="91425" tIns="45700" rIns="91425" bIns="45700" anchor="t" anchorCtr="0">
            <a:normAutofit/>
          </a:bodyPr>
          <a:lstStyle>
            <a:lvl1pPr marL="457206" lvl="0" indent="-342904" algn="l" rtl="0">
              <a:lnSpc>
                <a:spcPct val="90000"/>
              </a:lnSpc>
              <a:spcBef>
                <a:spcPts val="1001"/>
              </a:spcBef>
              <a:spcAft>
                <a:spcPts val="0"/>
              </a:spcAft>
              <a:buClr>
                <a:schemeClr val="dk1"/>
              </a:buClr>
              <a:buSzPts val="1800"/>
              <a:buChar char="●"/>
              <a:defRPr/>
            </a:lvl1pPr>
            <a:lvl2pPr marL="914411" lvl="1" indent="-342904" algn="l" rtl="0">
              <a:lnSpc>
                <a:spcPct val="90000"/>
              </a:lnSpc>
              <a:spcBef>
                <a:spcPts val="1600"/>
              </a:spcBef>
              <a:spcAft>
                <a:spcPts val="0"/>
              </a:spcAft>
              <a:buClr>
                <a:schemeClr val="dk1"/>
              </a:buClr>
              <a:buSzPts val="1800"/>
              <a:buChar char="○"/>
              <a:defRPr/>
            </a:lvl2pPr>
            <a:lvl3pPr marL="1371617" lvl="2" indent="-342904" algn="l" rtl="0">
              <a:lnSpc>
                <a:spcPct val="90000"/>
              </a:lnSpc>
              <a:spcBef>
                <a:spcPts val="1600"/>
              </a:spcBef>
              <a:spcAft>
                <a:spcPts val="0"/>
              </a:spcAft>
              <a:buClr>
                <a:schemeClr val="dk1"/>
              </a:buClr>
              <a:buSzPts val="1800"/>
              <a:buChar char="■"/>
              <a:defRPr/>
            </a:lvl3pPr>
            <a:lvl4pPr marL="1828823" lvl="3" indent="-342904" algn="l" rtl="0">
              <a:lnSpc>
                <a:spcPct val="90000"/>
              </a:lnSpc>
              <a:spcBef>
                <a:spcPts val="1600"/>
              </a:spcBef>
              <a:spcAft>
                <a:spcPts val="0"/>
              </a:spcAft>
              <a:buClr>
                <a:schemeClr val="dk1"/>
              </a:buClr>
              <a:buSzPts val="1800"/>
              <a:buChar char="●"/>
              <a:defRPr/>
            </a:lvl4pPr>
            <a:lvl5pPr marL="2286029" lvl="4" indent="-342904" algn="l" rtl="0">
              <a:lnSpc>
                <a:spcPct val="90000"/>
              </a:lnSpc>
              <a:spcBef>
                <a:spcPts val="1600"/>
              </a:spcBef>
              <a:spcAft>
                <a:spcPts val="0"/>
              </a:spcAft>
              <a:buClr>
                <a:schemeClr val="dk1"/>
              </a:buClr>
              <a:buSzPts val="1800"/>
              <a:buChar char="○"/>
              <a:defRPr/>
            </a:lvl5pPr>
            <a:lvl6pPr marL="2743234" lvl="5" indent="-342904" algn="l" rtl="0">
              <a:lnSpc>
                <a:spcPct val="90000"/>
              </a:lnSpc>
              <a:spcBef>
                <a:spcPts val="1600"/>
              </a:spcBef>
              <a:spcAft>
                <a:spcPts val="0"/>
              </a:spcAft>
              <a:buClr>
                <a:schemeClr val="dk1"/>
              </a:buClr>
              <a:buSzPts val="1800"/>
              <a:buChar char="■"/>
              <a:defRPr/>
            </a:lvl6pPr>
            <a:lvl7pPr marL="3200440" lvl="6" indent="-342904" algn="l" rtl="0">
              <a:lnSpc>
                <a:spcPct val="90000"/>
              </a:lnSpc>
              <a:spcBef>
                <a:spcPts val="1600"/>
              </a:spcBef>
              <a:spcAft>
                <a:spcPts val="0"/>
              </a:spcAft>
              <a:buClr>
                <a:schemeClr val="dk1"/>
              </a:buClr>
              <a:buSzPts val="1800"/>
              <a:buChar char="●"/>
              <a:defRPr/>
            </a:lvl7pPr>
            <a:lvl8pPr marL="3657646" lvl="7" indent="-342904" algn="l" rtl="0">
              <a:lnSpc>
                <a:spcPct val="90000"/>
              </a:lnSpc>
              <a:spcBef>
                <a:spcPts val="1600"/>
              </a:spcBef>
              <a:spcAft>
                <a:spcPts val="0"/>
              </a:spcAft>
              <a:buClr>
                <a:schemeClr val="dk1"/>
              </a:buClr>
              <a:buSzPts val="1800"/>
              <a:buChar char="○"/>
              <a:defRPr/>
            </a:lvl8pPr>
            <a:lvl9pPr marL="4114851" lvl="8" indent="-342904" algn="l" rtl="0">
              <a:lnSpc>
                <a:spcPct val="90000"/>
              </a:lnSpc>
              <a:spcBef>
                <a:spcPts val="1600"/>
              </a:spcBef>
              <a:spcAft>
                <a:spcPts val="1600"/>
              </a:spcAft>
              <a:buClr>
                <a:schemeClr val="dk1"/>
              </a:buClr>
              <a:buSzPts val="1800"/>
              <a:buChar char="■"/>
              <a:defRPr/>
            </a:lvl9pPr>
          </a:lstStyle>
          <a:p>
            <a:endParaRPr/>
          </a:p>
        </p:txBody>
      </p:sp>
      <p:sp>
        <p:nvSpPr>
          <p:cNvPr id="76" name="Google Shape;76;ge1a4cc4e7b_0_63"/>
          <p:cNvSpPr txBox="1">
            <a:spLocks noGrp="1"/>
          </p:cNvSpPr>
          <p:nvPr>
            <p:ph type="dt" idx="10"/>
          </p:nvPr>
        </p:nvSpPr>
        <p:spPr>
          <a:xfrm>
            <a:off x="838201"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ge1a4cc4e7b_0_63"/>
          <p:cNvSpPr txBox="1">
            <a:spLocks noGrp="1"/>
          </p:cNvSpPr>
          <p:nvPr>
            <p:ph type="ftr" idx="11"/>
          </p:nvPr>
        </p:nvSpPr>
        <p:spPr>
          <a:xfrm>
            <a:off x="4038602"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ge1a4cc4e7b_0_63"/>
          <p:cNvSpPr txBox="1">
            <a:spLocks noGrp="1"/>
          </p:cNvSpPr>
          <p:nvPr>
            <p:ph type="sldNum" idx="12"/>
          </p:nvPr>
        </p:nvSpPr>
        <p:spPr>
          <a:xfrm>
            <a:off x="8610601" y="6356351"/>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cxnSp>
        <p:nvCxnSpPr>
          <p:cNvPr id="33" name="Google Shape;33;ge1a4cc4e7b_0_23"/>
          <p:cNvCxnSpPr/>
          <p:nvPr/>
        </p:nvCxnSpPr>
        <p:spPr>
          <a:xfrm>
            <a:off x="3303633" y="554200"/>
            <a:ext cx="8325600" cy="0"/>
          </a:xfrm>
          <a:prstGeom prst="straightConnector1">
            <a:avLst/>
          </a:prstGeom>
          <a:noFill/>
          <a:ln w="38100" cap="flat" cmpd="sng">
            <a:solidFill>
              <a:schemeClr val="dk1"/>
            </a:solidFill>
            <a:prstDash val="solid"/>
            <a:round/>
            <a:headEnd type="none" w="sm" len="sm"/>
            <a:tailEnd type="none" w="sm" len="sm"/>
          </a:ln>
        </p:spPr>
      </p:cxnSp>
      <p:cxnSp>
        <p:nvCxnSpPr>
          <p:cNvPr id="34" name="Google Shape;34;ge1a4cc4e7b_0_23"/>
          <p:cNvCxnSpPr/>
          <p:nvPr/>
        </p:nvCxnSpPr>
        <p:spPr>
          <a:xfrm>
            <a:off x="3303633" y="6320000"/>
            <a:ext cx="8325600" cy="0"/>
          </a:xfrm>
          <a:prstGeom prst="straightConnector1">
            <a:avLst/>
          </a:prstGeom>
          <a:noFill/>
          <a:ln w="19050" cap="flat" cmpd="sng">
            <a:solidFill>
              <a:schemeClr val="dk1"/>
            </a:solidFill>
            <a:prstDash val="solid"/>
            <a:round/>
            <a:headEnd type="none" w="sm" len="sm"/>
            <a:tailEnd type="none" w="sm" len="sm"/>
          </a:ln>
        </p:spPr>
      </p:cxnSp>
      <p:cxnSp>
        <p:nvCxnSpPr>
          <p:cNvPr id="35" name="Google Shape;35;ge1a4cc4e7b_0_23"/>
          <p:cNvCxnSpPr/>
          <p:nvPr/>
        </p:nvCxnSpPr>
        <p:spPr>
          <a:xfrm>
            <a:off x="566931" y="554200"/>
            <a:ext cx="244500" cy="0"/>
          </a:xfrm>
          <a:prstGeom prst="straightConnector1">
            <a:avLst/>
          </a:prstGeom>
          <a:noFill/>
          <a:ln w="19050" cap="flat" cmpd="sng">
            <a:solidFill>
              <a:schemeClr val="dk1"/>
            </a:solidFill>
            <a:prstDash val="solid"/>
            <a:round/>
            <a:headEnd type="none" w="sm" len="sm"/>
            <a:tailEnd type="none" w="sm" len="sm"/>
          </a:ln>
        </p:spPr>
      </p:cxnSp>
      <p:sp>
        <p:nvSpPr>
          <p:cNvPr id="36" name="Google Shape;36;ge1a4cc4e7b_0_23"/>
          <p:cNvSpPr txBox="1">
            <a:spLocks noGrp="1"/>
          </p:cNvSpPr>
          <p:nvPr>
            <p:ph type="title"/>
          </p:nvPr>
        </p:nvSpPr>
        <p:spPr>
          <a:xfrm>
            <a:off x="3200333" y="767933"/>
            <a:ext cx="8428800" cy="8472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7" name="Google Shape;37;ge1a4cc4e7b_0_23"/>
          <p:cNvSpPr txBox="1">
            <a:spLocks noGrp="1"/>
          </p:cNvSpPr>
          <p:nvPr>
            <p:ph type="body" idx="1"/>
          </p:nvPr>
        </p:nvSpPr>
        <p:spPr>
          <a:xfrm>
            <a:off x="3200403" y="2136900"/>
            <a:ext cx="4095300" cy="4003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8" name="Google Shape;38;ge1a4cc4e7b_0_23"/>
          <p:cNvSpPr txBox="1">
            <a:spLocks noGrp="1"/>
          </p:cNvSpPr>
          <p:nvPr>
            <p:ph type="body" idx="2"/>
          </p:nvPr>
        </p:nvSpPr>
        <p:spPr>
          <a:xfrm>
            <a:off x="7534096" y="2136900"/>
            <a:ext cx="4095300" cy="4003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9" name="Google Shape;39;ge1a4cc4e7b_0_2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4098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cxnSp>
        <p:nvCxnSpPr>
          <p:cNvPr id="26" name="Google Shape;26;ge1a4cc4e7b_0_16"/>
          <p:cNvCxnSpPr/>
          <p:nvPr/>
        </p:nvCxnSpPr>
        <p:spPr>
          <a:xfrm>
            <a:off x="3303633" y="554200"/>
            <a:ext cx="8325600" cy="0"/>
          </a:xfrm>
          <a:prstGeom prst="straightConnector1">
            <a:avLst/>
          </a:prstGeom>
          <a:noFill/>
          <a:ln w="38100" cap="flat" cmpd="sng">
            <a:solidFill>
              <a:schemeClr val="dk1"/>
            </a:solidFill>
            <a:prstDash val="solid"/>
            <a:round/>
            <a:headEnd type="none" w="sm" len="sm"/>
            <a:tailEnd type="none" w="sm" len="sm"/>
          </a:ln>
        </p:spPr>
      </p:cxnSp>
      <p:cxnSp>
        <p:nvCxnSpPr>
          <p:cNvPr id="27" name="Google Shape;27;ge1a4cc4e7b_0_16"/>
          <p:cNvCxnSpPr/>
          <p:nvPr/>
        </p:nvCxnSpPr>
        <p:spPr>
          <a:xfrm>
            <a:off x="3303633" y="6320000"/>
            <a:ext cx="8325600" cy="0"/>
          </a:xfrm>
          <a:prstGeom prst="straightConnector1">
            <a:avLst/>
          </a:prstGeom>
          <a:noFill/>
          <a:ln w="19050" cap="flat" cmpd="sng">
            <a:solidFill>
              <a:schemeClr val="dk1"/>
            </a:solidFill>
            <a:prstDash val="solid"/>
            <a:round/>
            <a:headEnd type="none" w="sm" len="sm"/>
            <a:tailEnd type="none" w="sm" len="sm"/>
          </a:ln>
        </p:spPr>
      </p:cxnSp>
      <p:cxnSp>
        <p:nvCxnSpPr>
          <p:cNvPr id="28" name="Google Shape;28;ge1a4cc4e7b_0_16"/>
          <p:cNvCxnSpPr/>
          <p:nvPr/>
        </p:nvCxnSpPr>
        <p:spPr>
          <a:xfrm>
            <a:off x="566931" y="554200"/>
            <a:ext cx="244500" cy="0"/>
          </a:xfrm>
          <a:prstGeom prst="straightConnector1">
            <a:avLst/>
          </a:prstGeom>
          <a:noFill/>
          <a:ln w="19050" cap="flat" cmpd="sng">
            <a:solidFill>
              <a:schemeClr val="dk1"/>
            </a:solidFill>
            <a:prstDash val="solid"/>
            <a:round/>
            <a:headEnd type="none" w="sm" len="sm"/>
            <a:tailEnd type="none" w="sm" len="sm"/>
          </a:ln>
        </p:spPr>
      </p:cxnSp>
      <p:sp>
        <p:nvSpPr>
          <p:cNvPr id="29" name="Google Shape;29;ge1a4cc4e7b_0_16"/>
          <p:cNvSpPr txBox="1">
            <a:spLocks noGrp="1"/>
          </p:cNvSpPr>
          <p:nvPr>
            <p:ph type="title"/>
          </p:nvPr>
        </p:nvSpPr>
        <p:spPr>
          <a:xfrm>
            <a:off x="3200333" y="767933"/>
            <a:ext cx="8428800" cy="8472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ge1a4cc4e7b_0_16"/>
          <p:cNvSpPr txBox="1">
            <a:spLocks noGrp="1"/>
          </p:cNvSpPr>
          <p:nvPr>
            <p:ph type="body" idx="1"/>
          </p:nvPr>
        </p:nvSpPr>
        <p:spPr>
          <a:xfrm>
            <a:off x="3213483" y="2127701"/>
            <a:ext cx="8428800" cy="4003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31" name="Google Shape;31;ge1a4cc4e7b_0_1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698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cxnSp>
        <p:nvCxnSpPr>
          <p:cNvPr id="60" name="Google Shape;60;ge1a4cc4e7b_0_50"/>
          <p:cNvCxnSpPr/>
          <p:nvPr/>
        </p:nvCxnSpPr>
        <p:spPr>
          <a:xfrm>
            <a:off x="566934" y="6320000"/>
            <a:ext cx="11062500" cy="0"/>
          </a:xfrm>
          <a:prstGeom prst="straightConnector1">
            <a:avLst/>
          </a:prstGeom>
          <a:noFill/>
          <a:ln w="19050" cap="flat" cmpd="sng">
            <a:solidFill>
              <a:schemeClr val="dk1"/>
            </a:solidFill>
            <a:prstDash val="solid"/>
            <a:round/>
            <a:headEnd type="none" w="sm" len="sm"/>
            <a:tailEnd type="none" w="sm" len="sm"/>
          </a:ln>
        </p:spPr>
      </p:cxnSp>
      <p:cxnSp>
        <p:nvCxnSpPr>
          <p:cNvPr id="61" name="Google Shape;61;ge1a4cc4e7b_0_50"/>
          <p:cNvCxnSpPr/>
          <p:nvPr/>
        </p:nvCxnSpPr>
        <p:spPr>
          <a:xfrm>
            <a:off x="566931" y="554200"/>
            <a:ext cx="244500" cy="0"/>
          </a:xfrm>
          <a:prstGeom prst="straightConnector1">
            <a:avLst/>
          </a:prstGeom>
          <a:noFill/>
          <a:ln w="19050" cap="flat" cmpd="sng">
            <a:solidFill>
              <a:schemeClr val="dk1"/>
            </a:solidFill>
            <a:prstDash val="solid"/>
            <a:round/>
            <a:headEnd type="none" w="sm" len="sm"/>
            <a:tailEnd type="none" w="sm" len="sm"/>
          </a:ln>
        </p:spPr>
      </p:cxnSp>
      <p:sp>
        <p:nvSpPr>
          <p:cNvPr id="62" name="Google Shape;62;ge1a4cc4e7b_0_50"/>
          <p:cNvSpPr txBox="1">
            <a:spLocks noGrp="1"/>
          </p:cNvSpPr>
          <p:nvPr>
            <p:ph type="body" idx="1"/>
          </p:nvPr>
        </p:nvSpPr>
        <p:spPr>
          <a:xfrm>
            <a:off x="437356" y="5634700"/>
            <a:ext cx="11184900" cy="524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63" name="Google Shape;63;ge1a4cc4e7b_0_5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7206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9"/>
        <p:cNvGrpSpPr/>
        <p:nvPr/>
      </p:nvGrpSpPr>
      <p:grpSpPr>
        <a:xfrm>
          <a:off x="0" y="0"/>
          <a:ext cx="0" cy="0"/>
          <a:chOff x="0" y="0"/>
          <a:chExt cx="0" cy="0"/>
        </a:xfrm>
      </p:grpSpPr>
      <p:sp>
        <p:nvSpPr>
          <p:cNvPr id="10" name="Google Shape;10;ge1a4cc4e7b_0_0"/>
          <p:cNvSpPr txBox="1">
            <a:spLocks noGrp="1"/>
          </p:cNvSpPr>
          <p:nvPr>
            <p:ph type="title"/>
          </p:nvPr>
        </p:nvSpPr>
        <p:spPr>
          <a:xfrm>
            <a:off x="3200332" y="767933"/>
            <a:ext cx="8428800" cy="8472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4000"/>
              <a:buFont typeface="Montserrat"/>
              <a:buNone/>
              <a:defRPr sz="4000" b="1">
                <a:solidFill>
                  <a:schemeClr val="dk2"/>
                </a:solidFill>
                <a:latin typeface="Montserrat"/>
                <a:ea typeface="Montserrat"/>
                <a:cs typeface="Montserrat"/>
                <a:sym typeface="Montserrat"/>
              </a:defRPr>
            </a:lvl1pPr>
            <a:lvl2pPr lvl="1">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2pPr>
            <a:lvl3pPr lvl="2">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3pPr>
            <a:lvl4pPr lvl="3">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4pPr>
            <a:lvl5pPr lvl="4">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5pPr>
            <a:lvl6pPr lvl="5">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6pPr>
            <a:lvl7pPr lvl="6">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7pPr>
            <a:lvl8pPr lvl="7">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8pPr>
            <a:lvl9pPr lvl="8">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9pPr>
          </a:lstStyle>
          <a:p>
            <a:endParaRPr/>
          </a:p>
        </p:txBody>
      </p:sp>
      <p:sp>
        <p:nvSpPr>
          <p:cNvPr id="11" name="Google Shape;11;ge1a4cc4e7b_0_0"/>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1pPr>
            <a:lvl2pPr marL="914400" lvl="1"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2pPr>
            <a:lvl3pPr marL="1371600" lvl="2"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3pPr>
            <a:lvl4pPr marL="1828800" lvl="3"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4pPr>
            <a:lvl5pPr marL="2286000" lvl="4"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5pPr>
            <a:lvl6pPr marL="2743200" lvl="5"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6pPr>
            <a:lvl7pPr marL="3200400" lvl="6"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7pPr>
            <a:lvl8pPr marL="3657600" lvl="7"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8pPr>
            <a:lvl9pPr marL="4114800" lvl="8"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9pPr>
          </a:lstStyle>
          <a:p>
            <a:endParaRPr dirty="0"/>
          </a:p>
        </p:txBody>
      </p:sp>
      <p:sp>
        <p:nvSpPr>
          <p:cNvPr id="12" name="Google Shape;12;ge1a4cc4e7b_0_0"/>
          <p:cNvSpPr txBox="1">
            <a:spLocks noGrp="1"/>
          </p:cNvSpPr>
          <p:nvPr>
            <p:ph type="sldNum" idx="12"/>
          </p:nvPr>
        </p:nvSpPr>
        <p:spPr>
          <a:xfrm>
            <a:off x="11330667" y="6251679"/>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60" r:id="rId5"/>
    <p:sldLayoutId id="2147483661" r:id="rId6"/>
    <p:sldLayoutId id="2147483662"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p:nvSpPr>
          <p:cNvPr id="83" name="Google Shape;83;p1"/>
          <p:cNvSpPr txBox="1">
            <a:spLocks noGrp="1"/>
          </p:cNvSpPr>
          <p:nvPr>
            <p:ph type="title"/>
          </p:nvPr>
        </p:nvSpPr>
        <p:spPr>
          <a:xfrm>
            <a:off x="1162943" y="293888"/>
            <a:ext cx="10507579" cy="715636"/>
          </a:xfrm>
          <a:prstGeom prst="rect">
            <a:avLst/>
          </a:prstGeom>
          <a:noFill/>
          <a:ln>
            <a:noFill/>
          </a:ln>
        </p:spPr>
        <p:txBody>
          <a:bodyPr spcFirstLastPara="1" wrap="square" lIns="91426" tIns="45700" rIns="91426" bIns="45700" anchor="b" anchorCtr="0">
            <a:normAutofit/>
          </a:bodyPr>
          <a:lstStyle/>
          <a:p>
            <a:pPr>
              <a:lnSpc>
                <a:spcPct val="90000"/>
              </a:lnSpc>
              <a:buSzPct val="93750"/>
            </a:pPr>
            <a:r>
              <a:rPr lang="en-GB" sz="4400" dirty="0">
                <a:solidFill>
                  <a:schemeClr val="tx1"/>
                </a:solidFill>
              </a:rPr>
              <a:t>Stockroom</a:t>
            </a:r>
            <a:r>
              <a:rPr lang="en-GB" sz="4400" dirty="0">
                <a:solidFill>
                  <a:schemeClr val="bg1"/>
                </a:solidFill>
              </a:rPr>
              <a:t> Engagement</a:t>
            </a:r>
            <a:endParaRPr sz="4400" dirty="0">
              <a:solidFill>
                <a:schemeClr val="bg1"/>
              </a:solidFill>
            </a:endParaRPr>
          </a:p>
        </p:txBody>
      </p:sp>
      <p:sp>
        <p:nvSpPr>
          <p:cNvPr id="3" name="TextBox 2"/>
          <p:cNvSpPr txBox="1"/>
          <p:nvPr/>
        </p:nvSpPr>
        <p:spPr>
          <a:xfrm>
            <a:off x="1032932" y="6271725"/>
            <a:ext cx="5131533" cy="292388"/>
          </a:xfrm>
          <a:prstGeom prst="rect">
            <a:avLst/>
          </a:prstGeom>
          <a:noFill/>
        </p:spPr>
        <p:txBody>
          <a:bodyPr wrap="none" rtlCol="0">
            <a:spAutoFit/>
          </a:bodyPr>
          <a:lstStyle/>
          <a:p>
            <a:r>
              <a:rPr lang="en-GB" sz="1300" b="1" dirty="0"/>
              <a:t>https://stockroomstockport.uk.engagementhq.com/stockroom</a:t>
            </a:r>
          </a:p>
        </p:txBody>
      </p:sp>
      <p:pic>
        <p:nvPicPr>
          <p:cNvPr id="8" name="Picture 7">
            <a:extLst>
              <a:ext uri="{FF2B5EF4-FFF2-40B4-BE49-F238E27FC236}">
                <a16:creationId xmlns:a16="http://schemas.microsoft.com/office/drawing/2014/main" id="{93F173B7-8750-4D9B-840D-66544403AC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949" y="1294021"/>
            <a:ext cx="4227570" cy="1914107"/>
          </a:xfrm>
          <a:prstGeom prst="rect">
            <a:avLst/>
          </a:prstGeom>
        </p:spPr>
      </p:pic>
      <p:pic>
        <p:nvPicPr>
          <p:cNvPr id="9" name="Picture 8">
            <a:extLst>
              <a:ext uri="{FF2B5EF4-FFF2-40B4-BE49-F238E27FC236}">
                <a16:creationId xmlns:a16="http://schemas.microsoft.com/office/drawing/2014/main" id="{DD11BF72-18E2-4393-831B-068AAFEAA4AA}"/>
              </a:ext>
            </a:extLst>
          </p:cNvPr>
          <p:cNvPicPr>
            <a:picLocks noChangeAspect="1"/>
          </p:cNvPicPr>
          <p:nvPr/>
        </p:nvPicPr>
        <p:blipFill>
          <a:blip r:embed="rId4"/>
          <a:stretch>
            <a:fillRect/>
          </a:stretch>
        </p:blipFill>
        <p:spPr>
          <a:xfrm>
            <a:off x="808949" y="3499363"/>
            <a:ext cx="4227570" cy="2265650"/>
          </a:xfrm>
          <a:prstGeom prst="rect">
            <a:avLst/>
          </a:prstGeom>
        </p:spPr>
      </p:pic>
      <p:sp>
        <p:nvSpPr>
          <p:cNvPr id="10" name="Title 7">
            <a:extLst>
              <a:ext uri="{FF2B5EF4-FFF2-40B4-BE49-F238E27FC236}">
                <a16:creationId xmlns:a16="http://schemas.microsoft.com/office/drawing/2014/main" id="{FB0A07C0-54C6-4F3D-B404-33C75A1079D3}"/>
              </a:ext>
            </a:extLst>
          </p:cNvPr>
          <p:cNvSpPr txBox="1">
            <a:spLocks/>
          </p:cNvSpPr>
          <p:nvPr/>
        </p:nvSpPr>
        <p:spPr>
          <a:xfrm>
            <a:off x="6100169" y="1268126"/>
            <a:ext cx="5427260" cy="4236862"/>
          </a:xfrm>
          <a:prstGeom prst="rect">
            <a:avLst/>
          </a:prstGeom>
          <a:noFill/>
          <a:ln>
            <a:noFill/>
          </a:ln>
        </p:spPr>
        <p:txBody>
          <a:bodyPr spcFirstLastPara="1" wrap="square" lIns="121900" tIns="121900" rIns="121900" bIns="121900" anchor="b" anchorCtr="0">
            <a:normAutofit fontScale="82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Montserrat"/>
              <a:buNone/>
              <a:defRPr sz="48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9pPr>
          </a:lstStyle>
          <a:p>
            <a:pPr marL="117477" algn="l">
              <a:buSzPts val="1750"/>
            </a:pPr>
            <a:r>
              <a:rPr lang="en-GB" sz="2201" dirty="0">
                <a:solidFill>
                  <a:schemeClr val="bg1"/>
                </a:solidFill>
              </a:rPr>
              <a:t>Stockport has successfully</a:t>
            </a:r>
            <a:r>
              <a:rPr lang="en-GB" sz="2201" strike="sngStrike" dirty="0">
                <a:solidFill>
                  <a:schemeClr val="bg1"/>
                </a:solidFill>
              </a:rPr>
              <a:t> </a:t>
            </a:r>
            <a:r>
              <a:rPr lang="en-GB" sz="2201" dirty="0">
                <a:solidFill>
                  <a:schemeClr val="bg1"/>
                </a:solidFill>
              </a:rPr>
              <a:t>bid for £14.5m of Government Future High Street Fund money </a:t>
            </a:r>
            <a:r>
              <a:rPr lang="en-GB" sz="2201" b="0" dirty="0">
                <a:solidFill>
                  <a:schemeClr val="bg1"/>
                </a:solidFill>
              </a:rPr>
              <a:t>to transform vacant retail units in the heart of our high street, </a:t>
            </a:r>
            <a:r>
              <a:rPr lang="en-GB" sz="2201" b="0" dirty="0" err="1">
                <a:solidFill>
                  <a:schemeClr val="bg1"/>
                </a:solidFill>
              </a:rPr>
              <a:t>Merseyway</a:t>
            </a:r>
            <a:r>
              <a:rPr lang="en-GB" sz="2201" b="0" dirty="0">
                <a:solidFill>
                  <a:schemeClr val="bg1"/>
                </a:solidFill>
              </a:rPr>
              <a:t>. </a:t>
            </a:r>
            <a:br>
              <a:rPr lang="en-GB" sz="2201" b="0" dirty="0">
                <a:solidFill>
                  <a:schemeClr val="bg1"/>
                </a:solidFill>
              </a:rPr>
            </a:br>
            <a:br>
              <a:rPr lang="en-GB" sz="2201" b="0" dirty="0">
                <a:solidFill>
                  <a:schemeClr val="bg1"/>
                </a:solidFill>
              </a:rPr>
            </a:br>
            <a:r>
              <a:rPr lang="en-GB" sz="2201" dirty="0">
                <a:solidFill>
                  <a:schemeClr val="bg1"/>
                </a:solidFill>
              </a:rPr>
              <a:t>The Future High Street Fund bid was for Stockroom. </a:t>
            </a:r>
            <a:br>
              <a:rPr lang="en-GB" sz="2201" dirty="0">
                <a:solidFill>
                  <a:schemeClr val="bg1"/>
                </a:solidFill>
              </a:rPr>
            </a:br>
            <a:br>
              <a:rPr lang="en-GB" sz="2201" dirty="0">
                <a:solidFill>
                  <a:schemeClr val="bg1"/>
                </a:solidFill>
              </a:rPr>
            </a:br>
            <a:r>
              <a:rPr lang="en-GB" sz="2201" dirty="0">
                <a:solidFill>
                  <a:schemeClr val="bg1"/>
                </a:solidFill>
              </a:rPr>
              <a:t>Stockroom - </a:t>
            </a:r>
            <a:r>
              <a:rPr lang="en-GB" sz="2201" b="0" dirty="0">
                <a:solidFill>
                  <a:schemeClr val="bg1"/>
                </a:solidFill>
              </a:rPr>
              <a:t>a 21</a:t>
            </a:r>
            <a:r>
              <a:rPr lang="en-GB" sz="2201" b="0" baseline="30000" dirty="0">
                <a:solidFill>
                  <a:schemeClr val="bg1"/>
                </a:solidFill>
              </a:rPr>
              <a:t>st</a:t>
            </a:r>
            <a:r>
              <a:rPr lang="en-GB" sz="2201" b="0" dirty="0">
                <a:solidFill>
                  <a:schemeClr val="bg1"/>
                </a:solidFill>
              </a:rPr>
              <a:t> century, universal learning and discovery space which could give the people of Stockport an opportunity to learn new skills, practice arts and crafts, enjoy live music and performances, use free services, and benefit from cutting-edge learning and IT facilities.</a:t>
            </a:r>
            <a:endParaRPr lang="en-GB" b="0" dirty="0">
              <a:solidFill>
                <a:schemeClr val="bg1"/>
              </a:solidFill>
            </a:endParaRPr>
          </a:p>
        </p:txBody>
      </p:sp>
      <p:sp>
        <p:nvSpPr>
          <p:cNvPr id="12" name="TextBox 11">
            <a:extLst>
              <a:ext uri="{FF2B5EF4-FFF2-40B4-BE49-F238E27FC236}">
                <a16:creationId xmlns:a16="http://schemas.microsoft.com/office/drawing/2014/main" id="{309D6D60-128C-4C1F-89D8-B95672718A42}"/>
              </a:ext>
            </a:extLst>
          </p:cNvPr>
          <p:cNvSpPr txBox="1"/>
          <p:nvPr/>
        </p:nvSpPr>
        <p:spPr>
          <a:xfrm>
            <a:off x="6227805" y="5640783"/>
            <a:ext cx="5710977" cy="923330"/>
          </a:xfrm>
          <a:prstGeom prst="rect">
            <a:avLst/>
          </a:prstGeom>
          <a:noFill/>
        </p:spPr>
        <p:txBody>
          <a:bodyPr wrap="square" lIns="91440" tIns="45720" rIns="91440" bIns="45720" rtlCol="0" anchor="t">
            <a:spAutoFit/>
          </a:bodyPr>
          <a:lstStyle/>
          <a:p>
            <a:pPr algn="ctr"/>
            <a:r>
              <a:rPr lang="en-GB" sz="1800" b="1" dirty="0">
                <a:solidFill>
                  <a:schemeClr val="bg2"/>
                </a:solidFill>
                <a:latin typeface="Montserrat"/>
              </a:rPr>
              <a:t>We’ve secured the funding…….Now we need your help to create something special!</a:t>
            </a:r>
            <a:br>
              <a:rPr lang="en-GB" sz="1800" b="1" dirty="0">
                <a:solidFill>
                  <a:schemeClr val="bg1"/>
                </a:solidFill>
                <a:latin typeface="Montserrat"/>
              </a:rPr>
            </a:br>
            <a:endParaRPr lang="en-GB" sz="1800" b="1" dirty="0">
              <a:solidFill>
                <a:schemeClr val="bg1"/>
              </a:solidFill>
              <a:latin typeface="Montserrat"/>
            </a:endParaRPr>
          </a:p>
        </p:txBody>
      </p:sp>
      <p:sp>
        <p:nvSpPr>
          <p:cNvPr id="11" name="TextBox 10">
            <a:extLst>
              <a:ext uri="{FF2B5EF4-FFF2-40B4-BE49-F238E27FC236}">
                <a16:creationId xmlns:a16="http://schemas.microsoft.com/office/drawing/2014/main" id="{C73AAE8A-F725-43ED-8989-A13C094DD262}"/>
              </a:ext>
            </a:extLst>
          </p:cNvPr>
          <p:cNvSpPr txBox="1"/>
          <p:nvPr/>
        </p:nvSpPr>
        <p:spPr>
          <a:xfrm>
            <a:off x="1075136" y="5898565"/>
            <a:ext cx="4969353" cy="369332"/>
          </a:xfrm>
          <a:prstGeom prst="rect">
            <a:avLst/>
          </a:prstGeom>
          <a:noFill/>
        </p:spPr>
        <p:txBody>
          <a:bodyPr wrap="square" lIns="91440" tIns="45720" rIns="91440" bIns="45720" rtlCol="0" anchor="t">
            <a:spAutoFit/>
          </a:bodyPr>
          <a:lstStyle/>
          <a:p>
            <a:pPr algn="ctr"/>
            <a:r>
              <a:rPr lang="en-GB" sz="1800" b="1" dirty="0">
                <a:solidFill>
                  <a:schemeClr val="bg2"/>
                </a:solidFill>
                <a:latin typeface="Montserrat"/>
              </a:rPr>
              <a:t>Complete the survey and have your say</a:t>
            </a:r>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142" y="5758277"/>
            <a:ext cx="971272" cy="952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title"/>
          </p:nvPr>
        </p:nvSpPr>
        <p:spPr>
          <a:xfrm>
            <a:off x="1162943" y="293888"/>
            <a:ext cx="10507579" cy="715636"/>
          </a:xfrm>
          <a:prstGeom prst="rect">
            <a:avLst/>
          </a:prstGeom>
          <a:noFill/>
          <a:ln>
            <a:noFill/>
          </a:ln>
        </p:spPr>
        <p:txBody>
          <a:bodyPr spcFirstLastPara="1" wrap="square" lIns="91426" tIns="45700" rIns="91426" bIns="45700" anchor="b" anchorCtr="0">
            <a:normAutofit/>
          </a:bodyPr>
          <a:lstStyle/>
          <a:p>
            <a:pPr>
              <a:lnSpc>
                <a:spcPct val="90000"/>
              </a:lnSpc>
              <a:buSzPct val="93750"/>
            </a:pPr>
            <a:r>
              <a:rPr lang="en-GB" sz="4400" dirty="0">
                <a:solidFill>
                  <a:schemeClr val="tx1"/>
                </a:solidFill>
              </a:rPr>
              <a:t>Stockroom</a:t>
            </a:r>
            <a:r>
              <a:rPr lang="en-GB" sz="4400" dirty="0">
                <a:solidFill>
                  <a:schemeClr val="bg1"/>
                </a:solidFill>
              </a:rPr>
              <a:t> Engagement</a:t>
            </a:r>
            <a:endParaRPr sz="4400" dirty="0">
              <a:solidFill>
                <a:schemeClr val="bg1"/>
              </a:solidFill>
            </a:endParaRPr>
          </a:p>
        </p:txBody>
      </p:sp>
      <p:sp>
        <p:nvSpPr>
          <p:cNvPr id="3" name="TextBox 2"/>
          <p:cNvSpPr txBox="1"/>
          <p:nvPr/>
        </p:nvSpPr>
        <p:spPr>
          <a:xfrm>
            <a:off x="1032932" y="6271725"/>
            <a:ext cx="5131533" cy="292388"/>
          </a:xfrm>
          <a:prstGeom prst="rect">
            <a:avLst/>
          </a:prstGeom>
          <a:noFill/>
        </p:spPr>
        <p:txBody>
          <a:bodyPr wrap="none" rtlCol="0">
            <a:spAutoFit/>
          </a:bodyPr>
          <a:lstStyle/>
          <a:p>
            <a:r>
              <a:rPr lang="en-GB" sz="1300" b="1" dirty="0"/>
              <a:t>https://stockroomstockport.uk.engagementhq.com/stockroom</a:t>
            </a:r>
          </a:p>
        </p:txBody>
      </p:sp>
      <p:pic>
        <p:nvPicPr>
          <p:cNvPr id="8" name="Picture 7">
            <a:extLst>
              <a:ext uri="{FF2B5EF4-FFF2-40B4-BE49-F238E27FC236}">
                <a16:creationId xmlns:a16="http://schemas.microsoft.com/office/drawing/2014/main" id="{93F173B7-8750-4D9B-840D-66544403AC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949" y="1294021"/>
            <a:ext cx="4227570" cy="1914107"/>
          </a:xfrm>
          <a:prstGeom prst="rect">
            <a:avLst/>
          </a:prstGeom>
        </p:spPr>
      </p:pic>
      <p:pic>
        <p:nvPicPr>
          <p:cNvPr id="9" name="Picture 8">
            <a:extLst>
              <a:ext uri="{FF2B5EF4-FFF2-40B4-BE49-F238E27FC236}">
                <a16:creationId xmlns:a16="http://schemas.microsoft.com/office/drawing/2014/main" id="{DD11BF72-18E2-4393-831B-068AAFEAA4AA}"/>
              </a:ext>
            </a:extLst>
          </p:cNvPr>
          <p:cNvPicPr>
            <a:picLocks noChangeAspect="1"/>
          </p:cNvPicPr>
          <p:nvPr/>
        </p:nvPicPr>
        <p:blipFill>
          <a:blip r:embed="rId4"/>
          <a:stretch>
            <a:fillRect/>
          </a:stretch>
        </p:blipFill>
        <p:spPr>
          <a:xfrm>
            <a:off x="808949" y="3499363"/>
            <a:ext cx="4227570" cy="2265650"/>
          </a:xfrm>
          <a:prstGeom prst="rect">
            <a:avLst/>
          </a:prstGeom>
        </p:spPr>
      </p:pic>
      <p:sp>
        <p:nvSpPr>
          <p:cNvPr id="12" name="TextBox 11">
            <a:extLst>
              <a:ext uri="{FF2B5EF4-FFF2-40B4-BE49-F238E27FC236}">
                <a16:creationId xmlns:a16="http://schemas.microsoft.com/office/drawing/2014/main" id="{309D6D60-128C-4C1F-89D8-B95672718A42}"/>
              </a:ext>
            </a:extLst>
          </p:cNvPr>
          <p:cNvSpPr txBox="1"/>
          <p:nvPr/>
        </p:nvSpPr>
        <p:spPr>
          <a:xfrm>
            <a:off x="6044489" y="2251074"/>
            <a:ext cx="5710977" cy="923330"/>
          </a:xfrm>
          <a:prstGeom prst="rect">
            <a:avLst/>
          </a:prstGeom>
          <a:noFill/>
        </p:spPr>
        <p:txBody>
          <a:bodyPr wrap="square" lIns="91440" tIns="45720" rIns="91440" bIns="45720" rtlCol="0" anchor="t">
            <a:spAutoFit/>
          </a:bodyPr>
          <a:lstStyle/>
          <a:p>
            <a:pPr algn="ctr"/>
            <a:r>
              <a:rPr lang="en-GB" sz="1800" b="1" dirty="0">
                <a:solidFill>
                  <a:schemeClr val="bg2"/>
                </a:solidFill>
                <a:latin typeface="Montserrat"/>
              </a:rPr>
              <a:t>Thanks for your support!</a:t>
            </a:r>
          </a:p>
          <a:p>
            <a:pPr algn="ctr"/>
            <a:r>
              <a:rPr lang="en-GB" sz="1800" b="1" dirty="0">
                <a:solidFill>
                  <a:schemeClr val="bg2"/>
                </a:solidFill>
                <a:latin typeface="Montserrat"/>
              </a:rPr>
              <a:t>Further information is available at </a:t>
            </a:r>
            <a:br>
              <a:rPr lang="en-GB" sz="1800" b="1" dirty="0">
                <a:solidFill>
                  <a:schemeClr val="bg1"/>
                </a:solidFill>
                <a:latin typeface="Montserrat"/>
              </a:rPr>
            </a:br>
            <a:endParaRPr lang="en-GB" sz="1800" b="1" dirty="0">
              <a:solidFill>
                <a:schemeClr val="bg1"/>
              </a:solidFill>
              <a:latin typeface="Montserrat"/>
            </a:endParaRPr>
          </a:p>
        </p:txBody>
      </p:sp>
      <p:sp>
        <p:nvSpPr>
          <p:cNvPr id="11" name="TextBox 10">
            <a:extLst>
              <a:ext uri="{FF2B5EF4-FFF2-40B4-BE49-F238E27FC236}">
                <a16:creationId xmlns:a16="http://schemas.microsoft.com/office/drawing/2014/main" id="{C73AAE8A-F725-43ED-8989-A13C094DD262}"/>
              </a:ext>
            </a:extLst>
          </p:cNvPr>
          <p:cNvSpPr txBox="1"/>
          <p:nvPr/>
        </p:nvSpPr>
        <p:spPr>
          <a:xfrm>
            <a:off x="1075136" y="5898565"/>
            <a:ext cx="4969353" cy="369332"/>
          </a:xfrm>
          <a:prstGeom prst="rect">
            <a:avLst/>
          </a:prstGeom>
          <a:noFill/>
        </p:spPr>
        <p:txBody>
          <a:bodyPr wrap="square" lIns="91440" tIns="45720" rIns="91440" bIns="45720" rtlCol="0" anchor="t">
            <a:spAutoFit/>
          </a:bodyPr>
          <a:lstStyle/>
          <a:p>
            <a:pPr algn="ctr"/>
            <a:r>
              <a:rPr lang="en-GB" sz="1800" b="1" dirty="0">
                <a:solidFill>
                  <a:schemeClr val="bg2"/>
                </a:solidFill>
                <a:latin typeface="Montserrat"/>
              </a:rPr>
              <a:t>Complete the survey and have your say</a:t>
            </a:r>
          </a:p>
        </p:txBody>
      </p: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142" y="5758277"/>
            <a:ext cx="971272" cy="952012"/>
          </a:xfrm>
          <a:prstGeom prst="rect">
            <a:avLst/>
          </a:prstGeom>
        </p:spPr>
      </p:pic>
      <p:sp>
        <p:nvSpPr>
          <p:cNvPr id="13" name="TextBox 12"/>
          <p:cNvSpPr txBox="1"/>
          <p:nvPr/>
        </p:nvSpPr>
        <p:spPr>
          <a:xfrm>
            <a:off x="6334210" y="3161656"/>
            <a:ext cx="5471370" cy="307777"/>
          </a:xfrm>
          <a:prstGeom prst="rect">
            <a:avLst/>
          </a:prstGeom>
          <a:noFill/>
        </p:spPr>
        <p:txBody>
          <a:bodyPr wrap="none" rtlCol="0">
            <a:spAutoFit/>
          </a:bodyPr>
          <a:lstStyle/>
          <a:p>
            <a:r>
              <a:rPr lang="en-GB" b="1" dirty="0"/>
              <a:t>https://stockroomstockport.uk.engagementhq.com/stockroom</a:t>
            </a:r>
          </a:p>
        </p:txBody>
      </p:sp>
      <p:sp>
        <p:nvSpPr>
          <p:cNvPr id="14" name="TextBox 13">
            <a:extLst>
              <a:ext uri="{FF2B5EF4-FFF2-40B4-BE49-F238E27FC236}">
                <a16:creationId xmlns:a16="http://schemas.microsoft.com/office/drawing/2014/main" id="{309D6D60-128C-4C1F-89D8-B95672718A42}"/>
              </a:ext>
            </a:extLst>
          </p:cNvPr>
          <p:cNvSpPr txBox="1"/>
          <p:nvPr/>
        </p:nvSpPr>
        <p:spPr>
          <a:xfrm>
            <a:off x="6164465" y="3887119"/>
            <a:ext cx="5710977" cy="369332"/>
          </a:xfrm>
          <a:prstGeom prst="rect">
            <a:avLst/>
          </a:prstGeom>
          <a:noFill/>
        </p:spPr>
        <p:txBody>
          <a:bodyPr wrap="square" lIns="91440" tIns="45720" rIns="91440" bIns="45720" rtlCol="0" anchor="t">
            <a:spAutoFit/>
          </a:bodyPr>
          <a:lstStyle/>
          <a:p>
            <a:pPr algn="ctr"/>
            <a:r>
              <a:rPr lang="en-GB" sz="1800" b="1" dirty="0">
                <a:solidFill>
                  <a:schemeClr val="bg2"/>
                </a:solidFill>
                <a:latin typeface="Montserrat"/>
              </a:rPr>
              <a:t>Or email: consultation@stockport.gov.uk</a:t>
            </a:r>
            <a:endParaRPr lang="en-GB" sz="1800" b="1" dirty="0">
              <a:solidFill>
                <a:schemeClr val="bg1"/>
              </a:solidFill>
              <a:latin typeface="Montserrat"/>
            </a:endParaRPr>
          </a:p>
        </p:txBody>
      </p:sp>
    </p:spTree>
    <p:extLst>
      <p:ext uri="{BB962C8B-B14F-4D97-AF65-F5344CB8AC3E}">
        <p14:creationId xmlns:p14="http://schemas.microsoft.com/office/powerpoint/2010/main" val="205554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665D99-0552-4217-A824-E9E683A01D74}"/>
              </a:ext>
            </a:extLst>
          </p:cNvPr>
          <p:cNvSpPr>
            <a:spLocks noGrp="1"/>
          </p:cNvSpPr>
          <p:nvPr>
            <p:ph type="body" idx="2"/>
          </p:nvPr>
        </p:nvSpPr>
        <p:spPr/>
        <p:txBody>
          <a:bodyPr/>
          <a:lstStyle/>
          <a:p>
            <a:endParaRPr lang="en-GB"/>
          </a:p>
        </p:txBody>
      </p:sp>
      <p:sp>
        <p:nvSpPr>
          <p:cNvPr id="7" name="TextBox 6">
            <a:extLst>
              <a:ext uri="{FF2B5EF4-FFF2-40B4-BE49-F238E27FC236}">
                <a16:creationId xmlns:a16="http://schemas.microsoft.com/office/drawing/2014/main" id="{29C38E3F-A5FB-407E-8807-6C2E0E6490EA}"/>
              </a:ext>
            </a:extLst>
          </p:cNvPr>
          <p:cNvSpPr txBox="1"/>
          <p:nvPr/>
        </p:nvSpPr>
        <p:spPr>
          <a:xfrm>
            <a:off x="6096000" y="0"/>
            <a:ext cx="6096000" cy="6858000"/>
          </a:xfrm>
          <a:prstGeom prst="rect">
            <a:avLst/>
          </a:prstGeom>
          <a:solidFill>
            <a:srgbClr val="7030A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873861ED-4B62-46C0-A283-179C3AB4A26E}"/>
              </a:ext>
            </a:extLst>
          </p:cNvPr>
          <p:cNvSpPr>
            <a:spLocks noGrp="1"/>
          </p:cNvSpPr>
          <p:nvPr>
            <p:ph type="title"/>
          </p:nvPr>
        </p:nvSpPr>
        <p:spPr>
          <a:xfrm>
            <a:off x="802106" y="277849"/>
            <a:ext cx="9352546" cy="860067"/>
          </a:xfrm>
          <a:ln>
            <a:solidFill>
              <a:schemeClr val="accent1"/>
            </a:solidFill>
          </a:ln>
        </p:spPr>
        <p:txBody>
          <a:bodyPr>
            <a:normAutofit fontScale="90000"/>
          </a:bodyPr>
          <a:lstStyle/>
          <a:p>
            <a:r>
              <a:rPr lang="en-GB" dirty="0">
                <a:solidFill>
                  <a:srgbClr val="7030A0"/>
                </a:solidFill>
              </a:rPr>
              <a:t>Future Upcoming </a:t>
            </a:r>
            <a:r>
              <a:rPr lang="en-GB" dirty="0">
                <a:solidFill>
                  <a:schemeClr val="bg1"/>
                </a:solidFill>
              </a:rPr>
              <a:t>Engagement </a:t>
            </a:r>
          </a:p>
        </p:txBody>
      </p:sp>
      <p:grpSp>
        <p:nvGrpSpPr>
          <p:cNvPr id="9" name="Group 8">
            <a:extLst>
              <a:ext uri="{FF2B5EF4-FFF2-40B4-BE49-F238E27FC236}">
                <a16:creationId xmlns:a16="http://schemas.microsoft.com/office/drawing/2014/main" id="{B6A21B5C-05D0-4CC0-8437-50DE8346BE68}"/>
              </a:ext>
            </a:extLst>
          </p:cNvPr>
          <p:cNvGrpSpPr/>
          <p:nvPr/>
        </p:nvGrpSpPr>
        <p:grpSpPr>
          <a:xfrm>
            <a:off x="1443965" y="3172847"/>
            <a:ext cx="3096630" cy="2006299"/>
            <a:chOff x="650240" y="3295649"/>
            <a:chExt cx="4788537" cy="3250566"/>
          </a:xfrm>
        </p:grpSpPr>
        <p:pic>
          <p:nvPicPr>
            <p:cNvPr id="10" name="Picture 9">
              <a:extLst>
                <a:ext uri="{FF2B5EF4-FFF2-40B4-BE49-F238E27FC236}">
                  <a16:creationId xmlns:a16="http://schemas.microsoft.com/office/drawing/2014/main" id="{CCE25EAE-02DD-473C-A8EB-6029DFAA9D8D}"/>
                </a:ext>
              </a:extLst>
            </p:cNvPr>
            <p:cNvPicPr>
              <a:picLocks noChangeAspect="1"/>
            </p:cNvPicPr>
            <p:nvPr/>
          </p:nvPicPr>
          <p:blipFill rotWithShape="1">
            <a:blip r:embed="rId2"/>
            <a:srcRect l="33249" t="21938" r="15001" b="12889"/>
            <a:stretch/>
          </p:blipFill>
          <p:spPr>
            <a:xfrm>
              <a:off x="650240" y="3295649"/>
              <a:ext cx="4588643" cy="3250565"/>
            </a:xfrm>
            <a:prstGeom prst="rect">
              <a:avLst/>
            </a:prstGeom>
          </p:spPr>
        </p:pic>
        <p:sp>
          <p:nvSpPr>
            <p:cNvPr id="11" name="Rectangle 10">
              <a:extLst>
                <a:ext uri="{FF2B5EF4-FFF2-40B4-BE49-F238E27FC236}">
                  <a16:creationId xmlns:a16="http://schemas.microsoft.com/office/drawing/2014/main" id="{C0DD8CF9-2877-4335-A3A0-AAEA2187694D}"/>
                </a:ext>
              </a:extLst>
            </p:cNvPr>
            <p:cNvSpPr/>
            <p:nvPr/>
          </p:nvSpPr>
          <p:spPr>
            <a:xfrm>
              <a:off x="3586480" y="5781040"/>
              <a:ext cx="1852297"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ubtitle 2">
            <a:extLst>
              <a:ext uri="{FF2B5EF4-FFF2-40B4-BE49-F238E27FC236}">
                <a16:creationId xmlns:a16="http://schemas.microsoft.com/office/drawing/2014/main" id="{0F863730-677A-4EFA-B38A-A07B69FE6D65}"/>
              </a:ext>
            </a:extLst>
          </p:cNvPr>
          <p:cNvSpPr>
            <a:spLocks noGrp="1"/>
          </p:cNvSpPr>
          <p:nvPr>
            <p:ph type="subTitle" idx="1"/>
          </p:nvPr>
        </p:nvSpPr>
        <p:spPr>
          <a:xfrm>
            <a:off x="0" y="1678854"/>
            <a:ext cx="6081819" cy="860067"/>
          </a:xfrm>
        </p:spPr>
        <p:txBody>
          <a:bodyPr>
            <a:normAutofit fontScale="92500" lnSpcReduction="10000"/>
          </a:bodyPr>
          <a:lstStyle/>
          <a:p>
            <a:r>
              <a:rPr lang="en-GB" sz="2400" b="1" dirty="0"/>
              <a:t>The Local Plan – A plan for Stockport </a:t>
            </a:r>
            <a:r>
              <a:rPr lang="en-GB" sz="2400" b="1" i="1" dirty="0">
                <a:solidFill>
                  <a:srgbClr val="FF7C80"/>
                </a:solidFill>
              </a:rPr>
              <a:t>by Stockport </a:t>
            </a:r>
            <a:r>
              <a:rPr lang="en-GB" sz="1700" b="1" i="1" dirty="0">
                <a:solidFill>
                  <a:schemeClr val="bg2"/>
                </a:solidFill>
              </a:rPr>
              <a:t>(Summer and Autumn 21)</a:t>
            </a:r>
          </a:p>
        </p:txBody>
      </p:sp>
      <p:sp>
        <p:nvSpPr>
          <p:cNvPr id="13" name="TextBox 12">
            <a:extLst>
              <a:ext uri="{FF2B5EF4-FFF2-40B4-BE49-F238E27FC236}">
                <a16:creationId xmlns:a16="http://schemas.microsoft.com/office/drawing/2014/main" id="{7654BBC4-6946-4F9B-BB91-11B229F704AB}"/>
              </a:ext>
            </a:extLst>
          </p:cNvPr>
          <p:cNvSpPr txBox="1"/>
          <p:nvPr/>
        </p:nvSpPr>
        <p:spPr>
          <a:xfrm>
            <a:off x="6586000" y="1678854"/>
            <a:ext cx="5115900"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b="1" dirty="0">
                <a:solidFill>
                  <a:schemeClr val="bg1"/>
                </a:solidFill>
                <a:latin typeface="Montserrat"/>
              </a:rPr>
              <a:t>Active Communities Strategy </a:t>
            </a:r>
            <a:r>
              <a:rPr lang="en-GB" b="1" dirty="0">
                <a:solidFill>
                  <a:schemeClr val="bg1"/>
                </a:solidFill>
                <a:latin typeface="Montserrat"/>
              </a:rPr>
              <a:t>(Summer 21)</a:t>
            </a:r>
            <a:endParaRPr lang="en-GB" sz="2000" b="1" dirty="0">
              <a:solidFill>
                <a:schemeClr val="bg1"/>
              </a:solidFill>
              <a:latin typeface="Montserrat" panose="020B0604020202020204" charset="0"/>
            </a:endParaRPr>
          </a:p>
          <a:p>
            <a:pPr marL="285750" indent="-285750">
              <a:buFont typeface="Arial" panose="020B0604020202020204" pitchFamily="34" charset="0"/>
              <a:buChar char="•"/>
            </a:pPr>
            <a:endParaRPr lang="en-GB" sz="2000" b="1" dirty="0">
              <a:solidFill>
                <a:schemeClr val="bg1"/>
              </a:solidFill>
              <a:latin typeface="Montserrat" panose="020B0604020202020204" charset="0"/>
            </a:endParaRPr>
          </a:p>
          <a:p>
            <a:pPr marL="285750" indent="-285750">
              <a:buFont typeface="Arial" panose="020B0604020202020204" pitchFamily="34" charset="0"/>
              <a:buChar char="•"/>
            </a:pPr>
            <a:r>
              <a:rPr lang="en-GB" sz="2000" b="1" dirty="0">
                <a:solidFill>
                  <a:schemeClr val="bg1"/>
                </a:solidFill>
                <a:latin typeface="Montserrat" panose="020B0604020202020204" charset="0"/>
              </a:rPr>
              <a:t>Stockport Interchange Park </a:t>
            </a:r>
            <a:r>
              <a:rPr lang="en-GB" b="1" dirty="0">
                <a:solidFill>
                  <a:schemeClr val="bg1"/>
                </a:solidFill>
                <a:latin typeface="Montserrat" panose="020B0604020202020204" charset="0"/>
              </a:rPr>
              <a:t>(July 21)</a:t>
            </a:r>
          </a:p>
          <a:p>
            <a:pPr marL="285750" indent="-285750">
              <a:buFont typeface="Arial" panose="020B0604020202020204" pitchFamily="34" charset="0"/>
              <a:buChar char="•"/>
            </a:pPr>
            <a:endParaRPr lang="en-GB" sz="2000" b="1" dirty="0">
              <a:solidFill>
                <a:schemeClr val="bg1"/>
              </a:solidFill>
              <a:latin typeface="Montserrat" panose="020B0604020202020204" charset="0"/>
            </a:endParaRPr>
          </a:p>
          <a:p>
            <a:pPr marL="285750" indent="-285750">
              <a:buFont typeface="Arial" panose="020B0604020202020204" pitchFamily="34" charset="0"/>
              <a:buChar char="•"/>
            </a:pPr>
            <a:r>
              <a:rPr lang="en-GB" sz="2000" b="1" dirty="0">
                <a:solidFill>
                  <a:schemeClr val="bg1"/>
                </a:solidFill>
                <a:latin typeface="Montserrat" panose="020B0604020202020204" charset="0"/>
              </a:rPr>
              <a:t>District and Local Centres Strategy </a:t>
            </a:r>
            <a:r>
              <a:rPr lang="en-GB" b="1" dirty="0">
                <a:solidFill>
                  <a:schemeClr val="bg1"/>
                </a:solidFill>
                <a:latin typeface="Montserrat" panose="020B0604020202020204" charset="0"/>
              </a:rPr>
              <a:t>(Summer/Autumn 21)</a:t>
            </a:r>
          </a:p>
          <a:p>
            <a:pPr marL="285750" indent="-285750">
              <a:buFont typeface="Arial" panose="020B0604020202020204" pitchFamily="34" charset="0"/>
              <a:buChar char="•"/>
            </a:pPr>
            <a:endParaRPr lang="en-GB" sz="2000" b="1" dirty="0">
              <a:solidFill>
                <a:schemeClr val="bg1"/>
              </a:solidFill>
              <a:latin typeface="Montserrat" panose="020B0604020202020204" charset="0"/>
            </a:endParaRPr>
          </a:p>
          <a:p>
            <a:pPr marL="285750" indent="-285750">
              <a:buFont typeface="Arial" panose="020B0604020202020204" pitchFamily="34" charset="0"/>
              <a:buChar char="•"/>
            </a:pPr>
            <a:r>
              <a:rPr lang="en-GB" sz="2000" b="1" dirty="0">
                <a:solidFill>
                  <a:schemeClr val="bg1"/>
                </a:solidFill>
                <a:latin typeface="Montserrat" panose="020B0604020202020204" charset="0"/>
              </a:rPr>
              <a:t>Housing Strategy?? </a:t>
            </a:r>
          </a:p>
          <a:p>
            <a:pPr marL="285750" indent="-285750">
              <a:buFont typeface="Arial" panose="020B0604020202020204" pitchFamily="34" charset="0"/>
              <a:buChar char="•"/>
            </a:pPr>
            <a:endParaRPr lang="en-GB" sz="2000" b="1" dirty="0">
              <a:solidFill>
                <a:schemeClr val="bg1"/>
              </a:solidFill>
              <a:latin typeface="Montserrat" panose="020B0604020202020204" charset="0"/>
            </a:endParaRPr>
          </a:p>
          <a:p>
            <a:pPr marL="285750" indent="-285750">
              <a:buFont typeface="Arial" panose="020B0604020202020204" pitchFamily="34" charset="0"/>
              <a:buChar char="•"/>
            </a:pPr>
            <a:r>
              <a:rPr lang="en-GB" sz="2000" b="1" dirty="0" err="1">
                <a:solidFill>
                  <a:schemeClr val="bg1"/>
                </a:solidFill>
                <a:latin typeface="Montserrat" panose="020B0604020202020204" charset="0"/>
              </a:rPr>
              <a:t>Romiley</a:t>
            </a:r>
            <a:r>
              <a:rPr lang="en-GB" sz="2000" b="1" dirty="0">
                <a:solidFill>
                  <a:schemeClr val="bg1"/>
                </a:solidFill>
                <a:latin typeface="Montserrat" panose="020B0604020202020204" charset="0"/>
              </a:rPr>
              <a:t> to Stockport cycle path consultation </a:t>
            </a:r>
            <a:r>
              <a:rPr lang="en-GB" b="1" dirty="0">
                <a:solidFill>
                  <a:schemeClr val="bg1"/>
                </a:solidFill>
                <a:latin typeface="Montserrat" panose="020B0604020202020204" charset="0"/>
              </a:rPr>
              <a:t>(July 21)</a:t>
            </a:r>
          </a:p>
          <a:p>
            <a:pPr marL="285750" indent="-285750">
              <a:buFont typeface="Arial" panose="020B0604020202020204" pitchFamily="34" charset="0"/>
              <a:buChar char="•"/>
            </a:pPr>
            <a:endParaRPr lang="en-GB" sz="2000" b="1" dirty="0">
              <a:solidFill>
                <a:schemeClr val="bg1"/>
              </a:solidFill>
              <a:latin typeface="Montserrat" panose="020B0604020202020204" charset="0"/>
            </a:endParaRPr>
          </a:p>
          <a:p>
            <a:pPr marL="285750" indent="-285750">
              <a:buFont typeface="Arial" panose="020B0604020202020204" pitchFamily="34" charset="0"/>
              <a:buChar char="•"/>
            </a:pPr>
            <a:r>
              <a:rPr lang="en-GB" sz="2000" b="1" dirty="0">
                <a:solidFill>
                  <a:schemeClr val="bg1"/>
                </a:solidFill>
                <a:latin typeface="Montserrat" panose="020B0604020202020204" charset="0"/>
              </a:rPr>
              <a:t>Active Neighbourhoods </a:t>
            </a:r>
            <a:r>
              <a:rPr lang="en-GB" b="1" dirty="0">
                <a:solidFill>
                  <a:schemeClr val="bg1"/>
                </a:solidFill>
                <a:latin typeface="Montserrat" panose="020B0604020202020204" charset="0"/>
              </a:rPr>
              <a:t>(Autumn 21)</a:t>
            </a:r>
          </a:p>
          <a:p>
            <a:pPr marL="285750" indent="-285750">
              <a:buFont typeface="Arial" panose="020B0604020202020204" pitchFamily="34" charset="0"/>
              <a:buChar char="•"/>
            </a:pPr>
            <a:endParaRPr lang="en-GB" dirty="0">
              <a:solidFill>
                <a:schemeClr val="bg1"/>
              </a:solidFill>
            </a:endParaRPr>
          </a:p>
        </p:txBody>
      </p:sp>
      <p:sp>
        <p:nvSpPr>
          <p:cNvPr id="14" name="Rectangle 13">
            <a:extLst>
              <a:ext uri="{FF2B5EF4-FFF2-40B4-BE49-F238E27FC236}">
                <a16:creationId xmlns:a16="http://schemas.microsoft.com/office/drawing/2014/main" id="{6993F798-7A25-4D9A-B280-710465907F46}"/>
              </a:ext>
            </a:extLst>
          </p:cNvPr>
          <p:cNvSpPr/>
          <p:nvPr/>
        </p:nvSpPr>
        <p:spPr>
          <a:xfrm>
            <a:off x="836586" y="5813071"/>
            <a:ext cx="4558557" cy="707886"/>
          </a:xfrm>
          <a:prstGeom prst="rect">
            <a:avLst/>
          </a:prstGeom>
        </p:spPr>
        <p:txBody>
          <a:bodyPr wrap="square">
            <a:spAutoFit/>
          </a:bodyPr>
          <a:lstStyle/>
          <a:p>
            <a:r>
              <a:rPr lang="en-GB" sz="2000" dirty="0">
                <a:solidFill>
                  <a:srgbClr val="7030A0"/>
                </a:solidFill>
              </a:rPr>
              <a:t>Make sure you Have Your Say at </a:t>
            </a:r>
            <a:r>
              <a:rPr lang="en-GB" sz="2000">
                <a:solidFill>
                  <a:srgbClr val="7030A0"/>
                </a:solidFill>
              </a:rPr>
              <a:t>www</a:t>
            </a:r>
            <a:r>
              <a:rPr lang="en-GB" sz="2000" dirty="0">
                <a:solidFill>
                  <a:srgbClr val="7030A0"/>
                </a:solidFill>
              </a:rPr>
              <a:t>.stockport.gov.uk/</a:t>
            </a:r>
            <a:r>
              <a:rPr lang="en-GB" sz="2000">
                <a:solidFill>
                  <a:srgbClr val="7030A0"/>
                </a:solidFill>
              </a:rPr>
              <a:t>haveyoursay</a:t>
            </a:r>
            <a:endParaRPr lang="en-GB" sz="2000" dirty="0">
              <a:solidFill>
                <a:srgbClr val="7030A0"/>
              </a:solidFill>
            </a:endParaRPr>
          </a:p>
        </p:txBody>
      </p:sp>
    </p:spTree>
    <p:extLst>
      <p:ext uri="{BB962C8B-B14F-4D97-AF65-F5344CB8AC3E}">
        <p14:creationId xmlns:p14="http://schemas.microsoft.com/office/powerpoint/2010/main" val="293848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a:grpSpLocks noChangeAspect="1"/>
          </p:cNvGrpSpPr>
          <p:nvPr/>
        </p:nvGrpSpPr>
        <p:grpSpPr>
          <a:xfrm>
            <a:off x="451978" y="-36444"/>
            <a:ext cx="11338239" cy="7254662"/>
            <a:chOff x="232155" y="-32877"/>
            <a:chExt cx="10228500" cy="6544602"/>
          </a:xfrm>
        </p:grpSpPr>
        <p:sp>
          <p:nvSpPr>
            <p:cNvPr id="50" name="object 2"/>
            <p:cNvSpPr/>
            <p:nvPr/>
          </p:nvSpPr>
          <p:spPr>
            <a:xfrm>
              <a:off x="232155" y="-32877"/>
              <a:ext cx="10228500" cy="654460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a:buClrTx/>
                <a:defRPr/>
              </a:pPr>
              <a:endParaRPr sz="1428" kern="1200">
                <a:solidFill>
                  <a:prstClr val="black"/>
                </a:solidFill>
                <a:latin typeface="Calibri" panose="020F0502020204030204"/>
              </a:endParaRPr>
            </a:p>
          </p:txBody>
        </p:sp>
        <p:sp>
          <p:nvSpPr>
            <p:cNvPr id="51" name="object 3"/>
            <p:cNvSpPr/>
            <p:nvPr/>
          </p:nvSpPr>
          <p:spPr>
            <a:xfrm>
              <a:off x="2416982" y="1585477"/>
              <a:ext cx="691271" cy="692332"/>
            </a:xfrm>
            <a:custGeom>
              <a:avLst/>
              <a:gdLst/>
              <a:ahLst/>
              <a:cxnLst/>
              <a:rect l="l" t="t" r="r" b="b"/>
              <a:pathLst>
                <a:path w="972185" h="972185">
                  <a:moveTo>
                    <a:pt x="485990" y="0"/>
                  </a:moveTo>
                  <a:lnTo>
                    <a:pt x="439187" y="2224"/>
                  </a:lnTo>
                  <a:lnTo>
                    <a:pt x="393642" y="8763"/>
                  </a:lnTo>
                  <a:lnTo>
                    <a:pt x="349559" y="19411"/>
                  </a:lnTo>
                  <a:lnTo>
                    <a:pt x="307142" y="33966"/>
                  </a:lnTo>
                  <a:lnTo>
                    <a:pt x="266595" y="52224"/>
                  </a:lnTo>
                  <a:lnTo>
                    <a:pt x="228121" y="73981"/>
                  </a:lnTo>
                  <a:lnTo>
                    <a:pt x="191925" y="99034"/>
                  </a:lnTo>
                  <a:lnTo>
                    <a:pt x="158208" y="127178"/>
                  </a:lnTo>
                  <a:lnTo>
                    <a:pt x="127177" y="158210"/>
                  </a:lnTo>
                  <a:lnTo>
                    <a:pt x="99033" y="191927"/>
                  </a:lnTo>
                  <a:lnTo>
                    <a:pt x="73981" y="228125"/>
                  </a:lnTo>
                  <a:lnTo>
                    <a:pt x="52224" y="266600"/>
                  </a:lnTo>
                  <a:lnTo>
                    <a:pt x="33966" y="307148"/>
                  </a:lnTo>
                  <a:lnTo>
                    <a:pt x="19411" y="349566"/>
                  </a:lnTo>
                  <a:lnTo>
                    <a:pt x="8763" y="393651"/>
                  </a:lnTo>
                  <a:lnTo>
                    <a:pt x="2224" y="439197"/>
                  </a:lnTo>
                  <a:lnTo>
                    <a:pt x="0" y="486003"/>
                  </a:lnTo>
                  <a:lnTo>
                    <a:pt x="2224" y="532809"/>
                  </a:lnTo>
                  <a:lnTo>
                    <a:pt x="8763" y="578356"/>
                  </a:lnTo>
                  <a:lnTo>
                    <a:pt x="19411" y="622440"/>
                  </a:lnTo>
                  <a:lnTo>
                    <a:pt x="33966" y="664858"/>
                  </a:lnTo>
                  <a:lnTo>
                    <a:pt x="52224" y="705407"/>
                  </a:lnTo>
                  <a:lnTo>
                    <a:pt x="73981" y="743881"/>
                  </a:lnTo>
                  <a:lnTo>
                    <a:pt x="99033" y="780079"/>
                  </a:lnTo>
                  <a:lnTo>
                    <a:pt x="127177" y="813796"/>
                  </a:lnTo>
                  <a:lnTo>
                    <a:pt x="158208" y="844828"/>
                  </a:lnTo>
                  <a:lnTo>
                    <a:pt x="191925" y="872972"/>
                  </a:lnTo>
                  <a:lnTo>
                    <a:pt x="228121" y="898025"/>
                  </a:lnTo>
                  <a:lnTo>
                    <a:pt x="266595" y="919782"/>
                  </a:lnTo>
                  <a:lnTo>
                    <a:pt x="307142" y="938040"/>
                  </a:lnTo>
                  <a:lnTo>
                    <a:pt x="349559" y="952595"/>
                  </a:lnTo>
                  <a:lnTo>
                    <a:pt x="393642" y="963243"/>
                  </a:lnTo>
                  <a:lnTo>
                    <a:pt x="439187" y="969782"/>
                  </a:lnTo>
                  <a:lnTo>
                    <a:pt x="485990" y="972007"/>
                  </a:lnTo>
                  <a:lnTo>
                    <a:pt x="532796" y="969782"/>
                  </a:lnTo>
                  <a:lnTo>
                    <a:pt x="578343" y="963243"/>
                  </a:lnTo>
                  <a:lnTo>
                    <a:pt x="622427" y="952595"/>
                  </a:lnTo>
                  <a:lnTo>
                    <a:pt x="664845" y="938040"/>
                  </a:lnTo>
                  <a:lnTo>
                    <a:pt x="705394" y="919782"/>
                  </a:lnTo>
                  <a:lnTo>
                    <a:pt x="743869" y="898025"/>
                  </a:lnTo>
                  <a:lnTo>
                    <a:pt x="780066" y="872972"/>
                  </a:lnTo>
                  <a:lnTo>
                    <a:pt x="813783" y="844828"/>
                  </a:lnTo>
                  <a:lnTo>
                    <a:pt x="844816" y="813796"/>
                  </a:lnTo>
                  <a:lnTo>
                    <a:pt x="872960" y="780079"/>
                  </a:lnTo>
                  <a:lnTo>
                    <a:pt x="898012" y="743881"/>
                  </a:lnTo>
                  <a:lnTo>
                    <a:pt x="919769" y="705407"/>
                  </a:lnTo>
                  <a:lnTo>
                    <a:pt x="938027" y="664858"/>
                  </a:lnTo>
                  <a:lnTo>
                    <a:pt x="952582" y="622440"/>
                  </a:lnTo>
                  <a:lnTo>
                    <a:pt x="963231" y="578356"/>
                  </a:lnTo>
                  <a:lnTo>
                    <a:pt x="969769" y="532809"/>
                  </a:lnTo>
                  <a:lnTo>
                    <a:pt x="971994" y="486003"/>
                  </a:lnTo>
                  <a:lnTo>
                    <a:pt x="969769" y="439197"/>
                  </a:lnTo>
                  <a:lnTo>
                    <a:pt x="963231" y="393651"/>
                  </a:lnTo>
                  <a:lnTo>
                    <a:pt x="952582" y="349566"/>
                  </a:lnTo>
                  <a:lnTo>
                    <a:pt x="938027" y="307148"/>
                  </a:lnTo>
                  <a:lnTo>
                    <a:pt x="919769" y="266600"/>
                  </a:lnTo>
                  <a:lnTo>
                    <a:pt x="898012" y="228125"/>
                  </a:lnTo>
                  <a:lnTo>
                    <a:pt x="872960" y="191927"/>
                  </a:lnTo>
                  <a:lnTo>
                    <a:pt x="844816" y="158210"/>
                  </a:lnTo>
                  <a:lnTo>
                    <a:pt x="813783" y="127178"/>
                  </a:lnTo>
                  <a:lnTo>
                    <a:pt x="780066" y="99034"/>
                  </a:lnTo>
                  <a:lnTo>
                    <a:pt x="743869" y="73981"/>
                  </a:lnTo>
                  <a:lnTo>
                    <a:pt x="705394" y="52224"/>
                  </a:lnTo>
                  <a:lnTo>
                    <a:pt x="664845" y="33966"/>
                  </a:lnTo>
                  <a:lnTo>
                    <a:pt x="622427" y="19411"/>
                  </a:lnTo>
                  <a:lnTo>
                    <a:pt x="578343" y="8763"/>
                  </a:lnTo>
                  <a:lnTo>
                    <a:pt x="532796" y="2224"/>
                  </a:lnTo>
                  <a:lnTo>
                    <a:pt x="485990" y="0"/>
                  </a:lnTo>
                  <a:close/>
                </a:path>
              </a:pathLst>
            </a:custGeom>
            <a:solidFill>
              <a:srgbClr val="DDDD46"/>
            </a:solidFill>
          </p:spPr>
          <p:txBody>
            <a:bodyPr wrap="square" lIns="0" tIns="0" rIns="0" bIns="0" rtlCol="0"/>
            <a:lstStyle/>
            <a:p>
              <a:pPr>
                <a:buClrTx/>
                <a:defRPr/>
              </a:pPr>
              <a:endParaRPr sz="1428" kern="1200">
                <a:solidFill>
                  <a:prstClr val="black"/>
                </a:solidFill>
                <a:latin typeface="Calibri" panose="020F0502020204030204"/>
              </a:endParaRPr>
            </a:p>
          </p:txBody>
        </p:sp>
        <p:sp>
          <p:nvSpPr>
            <p:cNvPr id="52" name="object 4"/>
            <p:cNvSpPr/>
            <p:nvPr/>
          </p:nvSpPr>
          <p:spPr>
            <a:xfrm>
              <a:off x="5111145" y="830094"/>
              <a:ext cx="771462" cy="771462"/>
            </a:xfrm>
            <a:custGeom>
              <a:avLst/>
              <a:gdLst/>
              <a:ahLst/>
              <a:cxnLst/>
              <a:rect l="l" t="t" r="r" b="b"/>
              <a:pathLst>
                <a:path w="972184" h="972185">
                  <a:moveTo>
                    <a:pt x="485990" y="0"/>
                  </a:moveTo>
                  <a:lnTo>
                    <a:pt x="439187" y="2224"/>
                  </a:lnTo>
                  <a:lnTo>
                    <a:pt x="393642" y="8763"/>
                  </a:lnTo>
                  <a:lnTo>
                    <a:pt x="349559" y="19411"/>
                  </a:lnTo>
                  <a:lnTo>
                    <a:pt x="307142" y="33966"/>
                  </a:lnTo>
                  <a:lnTo>
                    <a:pt x="266595" y="52224"/>
                  </a:lnTo>
                  <a:lnTo>
                    <a:pt x="228121" y="73981"/>
                  </a:lnTo>
                  <a:lnTo>
                    <a:pt x="191925" y="99034"/>
                  </a:lnTo>
                  <a:lnTo>
                    <a:pt x="158208" y="127178"/>
                  </a:lnTo>
                  <a:lnTo>
                    <a:pt x="127177" y="158210"/>
                  </a:lnTo>
                  <a:lnTo>
                    <a:pt x="99033" y="191927"/>
                  </a:lnTo>
                  <a:lnTo>
                    <a:pt x="73981" y="228125"/>
                  </a:lnTo>
                  <a:lnTo>
                    <a:pt x="52224" y="266600"/>
                  </a:lnTo>
                  <a:lnTo>
                    <a:pt x="33966" y="307148"/>
                  </a:lnTo>
                  <a:lnTo>
                    <a:pt x="19411" y="349566"/>
                  </a:lnTo>
                  <a:lnTo>
                    <a:pt x="8763" y="393651"/>
                  </a:lnTo>
                  <a:lnTo>
                    <a:pt x="2224" y="439197"/>
                  </a:lnTo>
                  <a:lnTo>
                    <a:pt x="0" y="486003"/>
                  </a:lnTo>
                  <a:lnTo>
                    <a:pt x="2224" y="532809"/>
                  </a:lnTo>
                  <a:lnTo>
                    <a:pt x="8763" y="578356"/>
                  </a:lnTo>
                  <a:lnTo>
                    <a:pt x="19411" y="622440"/>
                  </a:lnTo>
                  <a:lnTo>
                    <a:pt x="33966" y="664858"/>
                  </a:lnTo>
                  <a:lnTo>
                    <a:pt x="52224" y="705407"/>
                  </a:lnTo>
                  <a:lnTo>
                    <a:pt x="73981" y="743881"/>
                  </a:lnTo>
                  <a:lnTo>
                    <a:pt x="99033" y="780079"/>
                  </a:lnTo>
                  <a:lnTo>
                    <a:pt x="127177" y="813796"/>
                  </a:lnTo>
                  <a:lnTo>
                    <a:pt x="158208" y="844828"/>
                  </a:lnTo>
                  <a:lnTo>
                    <a:pt x="191925" y="872972"/>
                  </a:lnTo>
                  <a:lnTo>
                    <a:pt x="228121" y="898025"/>
                  </a:lnTo>
                  <a:lnTo>
                    <a:pt x="266595" y="919782"/>
                  </a:lnTo>
                  <a:lnTo>
                    <a:pt x="307142" y="938040"/>
                  </a:lnTo>
                  <a:lnTo>
                    <a:pt x="349559" y="952595"/>
                  </a:lnTo>
                  <a:lnTo>
                    <a:pt x="393642" y="963243"/>
                  </a:lnTo>
                  <a:lnTo>
                    <a:pt x="439187" y="969782"/>
                  </a:lnTo>
                  <a:lnTo>
                    <a:pt x="485990" y="972007"/>
                  </a:lnTo>
                  <a:lnTo>
                    <a:pt x="532798" y="969782"/>
                  </a:lnTo>
                  <a:lnTo>
                    <a:pt x="578346" y="963243"/>
                  </a:lnTo>
                  <a:lnTo>
                    <a:pt x="622432" y="952595"/>
                  </a:lnTo>
                  <a:lnTo>
                    <a:pt x="664851" y="938040"/>
                  </a:lnTo>
                  <a:lnTo>
                    <a:pt x="705399" y="919782"/>
                  </a:lnTo>
                  <a:lnTo>
                    <a:pt x="743874" y="898025"/>
                  </a:lnTo>
                  <a:lnTo>
                    <a:pt x="780072" y="872972"/>
                  </a:lnTo>
                  <a:lnTo>
                    <a:pt x="813788" y="844828"/>
                  </a:lnTo>
                  <a:lnTo>
                    <a:pt x="844820" y="813796"/>
                  </a:lnTo>
                  <a:lnTo>
                    <a:pt x="872964" y="780079"/>
                  </a:lnTo>
                  <a:lnTo>
                    <a:pt x="898015" y="743881"/>
                  </a:lnTo>
                  <a:lnTo>
                    <a:pt x="919771" y="705407"/>
                  </a:lnTo>
                  <a:lnTo>
                    <a:pt x="938029" y="664858"/>
                  </a:lnTo>
                  <a:lnTo>
                    <a:pt x="952583" y="622440"/>
                  </a:lnTo>
                  <a:lnTo>
                    <a:pt x="963231" y="578356"/>
                  </a:lnTo>
                  <a:lnTo>
                    <a:pt x="969769" y="532809"/>
                  </a:lnTo>
                  <a:lnTo>
                    <a:pt x="971994" y="486003"/>
                  </a:lnTo>
                  <a:lnTo>
                    <a:pt x="969769" y="439197"/>
                  </a:lnTo>
                  <a:lnTo>
                    <a:pt x="963231" y="393651"/>
                  </a:lnTo>
                  <a:lnTo>
                    <a:pt x="952583" y="349566"/>
                  </a:lnTo>
                  <a:lnTo>
                    <a:pt x="938029" y="307148"/>
                  </a:lnTo>
                  <a:lnTo>
                    <a:pt x="919771" y="266600"/>
                  </a:lnTo>
                  <a:lnTo>
                    <a:pt x="898015" y="228125"/>
                  </a:lnTo>
                  <a:lnTo>
                    <a:pt x="872964" y="191927"/>
                  </a:lnTo>
                  <a:lnTo>
                    <a:pt x="844820" y="158210"/>
                  </a:lnTo>
                  <a:lnTo>
                    <a:pt x="813788" y="127178"/>
                  </a:lnTo>
                  <a:lnTo>
                    <a:pt x="780072" y="99034"/>
                  </a:lnTo>
                  <a:lnTo>
                    <a:pt x="743874" y="73981"/>
                  </a:lnTo>
                  <a:lnTo>
                    <a:pt x="705399" y="52224"/>
                  </a:lnTo>
                  <a:lnTo>
                    <a:pt x="664851" y="33966"/>
                  </a:lnTo>
                  <a:lnTo>
                    <a:pt x="622432" y="19411"/>
                  </a:lnTo>
                  <a:lnTo>
                    <a:pt x="578346" y="8763"/>
                  </a:lnTo>
                  <a:lnTo>
                    <a:pt x="532798" y="2224"/>
                  </a:lnTo>
                  <a:lnTo>
                    <a:pt x="485990" y="0"/>
                  </a:lnTo>
                  <a:close/>
                </a:path>
              </a:pathLst>
            </a:custGeom>
            <a:solidFill>
              <a:srgbClr val="93BBD1"/>
            </a:solidFill>
          </p:spPr>
          <p:txBody>
            <a:bodyPr wrap="square" lIns="0" tIns="0" rIns="0" bIns="0" rtlCol="0"/>
            <a:lstStyle/>
            <a:p>
              <a:pPr>
                <a:buClrTx/>
                <a:defRPr/>
              </a:pPr>
              <a:endParaRPr sz="1428" kern="1200">
                <a:solidFill>
                  <a:prstClr val="black"/>
                </a:solidFill>
                <a:latin typeface="Calibri" panose="020F0502020204030204"/>
              </a:endParaRPr>
            </a:p>
          </p:txBody>
        </p:sp>
        <p:sp>
          <p:nvSpPr>
            <p:cNvPr id="53" name="object 5"/>
            <p:cNvSpPr/>
            <p:nvPr/>
          </p:nvSpPr>
          <p:spPr>
            <a:xfrm>
              <a:off x="7543270" y="1094168"/>
              <a:ext cx="706434" cy="717407"/>
            </a:xfrm>
            <a:custGeom>
              <a:avLst/>
              <a:gdLst/>
              <a:ahLst/>
              <a:cxnLst/>
              <a:rect l="l" t="t" r="r" b="b"/>
              <a:pathLst>
                <a:path w="972184" h="972185">
                  <a:moveTo>
                    <a:pt x="485990" y="0"/>
                  </a:moveTo>
                  <a:lnTo>
                    <a:pt x="439187" y="2224"/>
                  </a:lnTo>
                  <a:lnTo>
                    <a:pt x="393642" y="8763"/>
                  </a:lnTo>
                  <a:lnTo>
                    <a:pt x="349559" y="19411"/>
                  </a:lnTo>
                  <a:lnTo>
                    <a:pt x="307142" y="33966"/>
                  </a:lnTo>
                  <a:lnTo>
                    <a:pt x="266595" y="52224"/>
                  </a:lnTo>
                  <a:lnTo>
                    <a:pt x="228121" y="73981"/>
                  </a:lnTo>
                  <a:lnTo>
                    <a:pt x="191925" y="99034"/>
                  </a:lnTo>
                  <a:lnTo>
                    <a:pt x="158208" y="127178"/>
                  </a:lnTo>
                  <a:lnTo>
                    <a:pt x="127177" y="158210"/>
                  </a:lnTo>
                  <a:lnTo>
                    <a:pt x="99033" y="191927"/>
                  </a:lnTo>
                  <a:lnTo>
                    <a:pt x="73981" y="228125"/>
                  </a:lnTo>
                  <a:lnTo>
                    <a:pt x="52224" y="266600"/>
                  </a:lnTo>
                  <a:lnTo>
                    <a:pt x="33966" y="307148"/>
                  </a:lnTo>
                  <a:lnTo>
                    <a:pt x="19411" y="349566"/>
                  </a:lnTo>
                  <a:lnTo>
                    <a:pt x="8763" y="393651"/>
                  </a:lnTo>
                  <a:lnTo>
                    <a:pt x="2224" y="439197"/>
                  </a:lnTo>
                  <a:lnTo>
                    <a:pt x="0" y="486003"/>
                  </a:lnTo>
                  <a:lnTo>
                    <a:pt x="2224" y="532809"/>
                  </a:lnTo>
                  <a:lnTo>
                    <a:pt x="8763" y="578356"/>
                  </a:lnTo>
                  <a:lnTo>
                    <a:pt x="19411" y="622440"/>
                  </a:lnTo>
                  <a:lnTo>
                    <a:pt x="33966" y="664858"/>
                  </a:lnTo>
                  <a:lnTo>
                    <a:pt x="52224" y="705407"/>
                  </a:lnTo>
                  <a:lnTo>
                    <a:pt x="73981" y="743881"/>
                  </a:lnTo>
                  <a:lnTo>
                    <a:pt x="99033" y="780079"/>
                  </a:lnTo>
                  <a:lnTo>
                    <a:pt x="127177" y="813796"/>
                  </a:lnTo>
                  <a:lnTo>
                    <a:pt x="158208" y="844828"/>
                  </a:lnTo>
                  <a:lnTo>
                    <a:pt x="191925" y="872972"/>
                  </a:lnTo>
                  <a:lnTo>
                    <a:pt x="228121" y="898025"/>
                  </a:lnTo>
                  <a:lnTo>
                    <a:pt x="266595" y="919782"/>
                  </a:lnTo>
                  <a:lnTo>
                    <a:pt x="307142" y="938040"/>
                  </a:lnTo>
                  <a:lnTo>
                    <a:pt x="349559" y="952595"/>
                  </a:lnTo>
                  <a:lnTo>
                    <a:pt x="393642" y="963243"/>
                  </a:lnTo>
                  <a:lnTo>
                    <a:pt x="439187" y="969782"/>
                  </a:lnTo>
                  <a:lnTo>
                    <a:pt x="485990" y="972007"/>
                  </a:lnTo>
                  <a:lnTo>
                    <a:pt x="532798" y="969782"/>
                  </a:lnTo>
                  <a:lnTo>
                    <a:pt x="578347" y="963243"/>
                  </a:lnTo>
                  <a:lnTo>
                    <a:pt x="622433" y="952595"/>
                  </a:lnTo>
                  <a:lnTo>
                    <a:pt x="664853" y="938040"/>
                  </a:lnTo>
                  <a:lnTo>
                    <a:pt x="705402" y="919782"/>
                  </a:lnTo>
                  <a:lnTo>
                    <a:pt x="743878" y="898025"/>
                  </a:lnTo>
                  <a:lnTo>
                    <a:pt x="780076" y="872972"/>
                  </a:lnTo>
                  <a:lnTo>
                    <a:pt x="813794" y="844828"/>
                  </a:lnTo>
                  <a:lnTo>
                    <a:pt x="844827" y="813796"/>
                  </a:lnTo>
                  <a:lnTo>
                    <a:pt x="872972" y="780079"/>
                  </a:lnTo>
                  <a:lnTo>
                    <a:pt x="898024" y="743881"/>
                  </a:lnTo>
                  <a:lnTo>
                    <a:pt x="919782" y="705407"/>
                  </a:lnTo>
                  <a:lnTo>
                    <a:pt x="938040" y="664858"/>
                  </a:lnTo>
                  <a:lnTo>
                    <a:pt x="952595" y="622440"/>
                  </a:lnTo>
                  <a:lnTo>
                    <a:pt x="963243" y="578356"/>
                  </a:lnTo>
                  <a:lnTo>
                    <a:pt x="969782" y="532809"/>
                  </a:lnTo>
                  <a:lnTo>
                    <a:pt x="972007" y="486003"/>
                  </a:lnTo>
                  <a:lnTo>
                    <a:pt x="969782" y="439197"/>
                  </a:lnTo>
                  <a:lnTo>
                    <a:pt x="963243" y="393651"/>
                  </a:lnTo>
                  <a:lnTo>
                    <a:pt x="952595" y="349566"/>
                  </a:lnTo>
                  <a:lnTo>
                    <a:pt x="938040" y="307148"/>
                  </a:lnTo>
                  <a:lnTo>
                    <a:pt x="919782" y="266600"/>
                  </a:lnTo>
                  <a:lnTo>
                    <a:pt x="898024" y="228125"/>
                  </a:lnTo>
                  <a:lnTo>
                    <a:pt x="872972" y="191927"/>
                  </a:lnTo>
                  <a:lnTo>
                    <a:pt x="844827" y="158210"/>
                  </a:lnTo>
                  <a:lnTo>
                    <a:pt x="813794" y="127178"/>
                  </a:lnTo>
                  <a:lnTo>
                    <a:pt x="780076" y="99034"/>
                  </a:lnTo>
                  <a:lnTo>
                    <a:pt x="743878" y="73981"/>
                  </a:lnTo>
                  <a:lnTo>
                    <a:pt x="705402" y="52224"/>
                  </a:lnTo>
                  <a:lnTo>
                    <a:pt x="664853" y="33966"/>
                  </a:lnTo>
                  <a:lnTo>
                    <a:pt x="622433" y="19411"/>
                  </a:lnTo>
                  <a:lnTo>
                    <a:pt x="578347" y="8763"/>
                  </a:lnTo>
                  <a:lnTo>
                    <a:pt x="532798" y="2224"/>
                  </a:lnTo>
                  <a:lnTo>
                    <a:pt x="485990" y="0"/>
                  </a:lnTo>
                  <a:close/>
                </a:path>
              </a:pathLst>
            </a:custGeom>
            <a:solidFill>
              <a:srgbClr val="CCC15A"/>
            </a:solidFill>
          </p:spPr>
          <p:txBody>
            <a:bodyPr wrap="square" lIns="0" tIns="0" rIns="0" bIns="0" rtlCol="0"/>
            <a:lstStyle/>
            <a:p>
              <a:pPr>
                <a:buClrTx/>
                <a:defRPr/>
              </a:pPr>
              <a:endParaRPr sz="1428" kern="1200">
                <a:solidFill>
                  <a:prstClr val="black"/>
                </a:solidFill>
                <a:latin typeface="Calibri" panose="020F0502020204030204"/>
              </a:endParaRPr>
            </a:p>
          </p:txBody>
        </p:sp>
        <p:sp>
          <p:nvSpPr>
            <p:cNvPr id="54" name="object 6"/>
            <p:cNvSpPr/>
            <p:nvPr/>
          </p:nvSpPr>
          <p:spPr>
            <a:xfrm>
              <a:off x="4689111" y="4385525"/>
              <a:ext cx="771462" cy="771462"/>
            </a:xfrm>
            <a:custGeom>
              <a:avLst/>
              <a:gdLst/>
              <a:ahLst/>
              <a:cxnLst/>
              <a:rect l="l" t="t" r="r" b="b"/>
              <a:pathLst>
                <a:path w="972184" h="972185">
                  <a:moveTo>
                    <a:pt x="486003" y="0"/>
                  </a:moveTo>
                  <a:lnTo>
                    <a:pt x="439199" y="2224"/>
                  </a:lnTo>
                  <a:lnTo>
                    <a:pt x="393654" y="8763"/>
                  </a:lnTo>
                  <a:lnTo>
                    <a:pt x="349571" y="19411"/>
                  </a:lnTo>
                  <a:lnTo>
                    <a:pt x="307153" y="33966"/>
                  </a:lnTo>
                  <a:lnTo>
                    <a:pt x="266605" y="52224"/>
                  </a:lnTo>
                  <a:lnTo>
                    <a:pt x="228130" y="73981"/>
                  </a:lnTo>
                  <a:lnTo>
                    <a:pt x="191933" y="99034"/>
                  </a:lnTo>
                  <a:lnTo>
                    <a:pt x="158215" y="127178"/>
                  </a:lnTo>
                  <a:lnTo>
                    <a:pt x="127182" y="158210"/>
                  </a:lnTo>
                  <a:lnTo>
                    <a:pt x="99038" y="191927"/>
                  </a:lnTo>
                  <a:lnTo>
                    <a:pt x="73984" y="228125"/>
                  </a:lnTo>
                  <a:lnTo>
                    <a:pt x="52227" y="266600"/>
                  </a:lnTo>
                  <a:lnTo>
                    <a:pt x="33968" y="307148"/>
                  </a:lnTo>
                  <a:lnTo>
                    <a:pt x="19412" y="349566"/>
                  </a:lnTo>
                  <a:lnTo>
                    <a:pt x="8763" y="393651"/>
                  </a:lnTo>
                  <a:lnTo>
                    <a:pt x="2224" y="439197"/>
                  </a:lnTo>
                  <a:lnTo>
                    <a:pt x="0" y="486003"/>
                  </a:lnTo>
                  <a:lnTo>
                    <a:pt x="2224" y="532807"/>
                  </a:lnTo>
                  <a:lnTo>
                    <a:pt x="8763" y="578352"/>
                  </a:lnTo>
                  <a:lnTo>
                    <a:pt x="19412" y="622435"/>
                  </a:lnTo>
                  <a:lnTo>
                    <a:pt x="33968" y="664853"/>
                  </a:lnTo>
                  <a:lnTo>
                    <a:pt x="52227" y="705401"/>
                  </a:lnTo>
                  <a:lnTo>
                    <a:pt x="73984" y="743876"/>
                  </a:lnTo>
                  <a:lnTo>
                    <a:pt x="99038" y="780074"/>
                  </a:lnTo>
                  <a:lnTo>
                    <a:pt x="127182" y="813791"/>
                  </a:lnTo>
                  <a:lnTo>
                    <a:pt x="158215" y="844824"/>
                  </a:lnTo>
                  <a:lnTo>
                    <a:pt x="191933" y="872969"/>
                  </a:lnTo>
                  <a:lnTo>
                    <a:pt x="228130" y="898022"/>
                  </a:lnTo>
                  <a:lnTo>
                    <a:pt x="266605" y="919780"/>
                  </a:lnTo>
                  <a:lnTo>
                    <a:pt x="307153" y="938038"/>
                  </a:lnTo>
                  <a:lnTo>
                    <a:pt x="349571" y="952594"/>
                  </a:lnTo>
                  <a:lnTo>
                    <a:pt x="393654" y="963243"/>
                  </a:lnTo>
                  <a:lnTo>
                    <a:pt x="439199" y="969782"/>
                  </a:lnTo>
                  <a:lnTo>
                    <a:pt x="486003" y="972007"/>
                  </a:lnTo>
                  <a:lnTo>
                    <a:pt x="532809" y="969782"/>
                  </a:lnTo>
                  <a:lnTo>
                    <a:pt x="578356" y="963243"/>
                  </a:lnTo>
                  <a:lnTo>
                    <a:pt x="622440" y="952594"/>
                  </a:lnTo>
                  <a:lnTo>
                    <a:pt x="664858" y="938038"/>
                  </a:lnTo>
                  <a:lnTo>
                    <a:pt x="705407" y="919780"/>
                  </a:lnTo>
                  <a:lnTo>
                    <a:pt x="743881" y="898022"/>
                  </a:lnTo>
                  <a:lnTo>
                    <a:pt x="780079" y="872969"/>
                  </a:lnTo>
                  <a:lnTo>
                    <a:pt x="813796" y="844824"/>
                  </a:lnTo>
                  <a:lnTo>
                    <a:pt x="844828" y="813791"/>
                  </a:lnTo>
                  <a:lnTo>
                    <a:pt x="872972" y="780074"/>
                  </a:lnTo>
                  <a:lnTo>
                    <a:pt x="898025" y="743876"/>
                  </a:lnTo>
                  <a:lnTo>
                    <a:pt x="919782" y="705401"/>
                  </a:lnTo>
                  <a:lnTo>
                    <a:pt x="938040" y="664853"/>
                  </a:lnTo>
                  <a:lnTo>
                    <a:pt x="952595" y="622435"/>
                  </a:lnTo>
                  <a:lnTo>
                    <a:pt x="963243" y="578352"/>
                  </a:lnTo>
                  <a:lnTo>
                    <a:pt x="969782" y="532807"/>
                  </a:lnTo>
                  <a:lnTo>
                    <a:pt x="972007" y="486003"/>
                  </a:lnTo>
                  <a:lnTo>
                    <a:pt x="969782" y="439197"/>
                  </a:lnTo>
                  <a:lnTo>
                    <a:pt x="963243" y="393651"/>
                  </a:lnTo>
                  <a:lnTo>
                    <a:pt x="952595" y="349566"/>
                  </a:lnTo>
                  <a:lnTo>
                    <a:pt x="938040" y="307148"/>
                  </a:lnTo>
                  <a:lnTo>
                    <a:pt x="919782" y="266600"/>
                  </a:lnTo>
                  <a:lnTo>
                    <a:pt x="898025" y="228125"/>
                  </a:lnTo>
                  <a:lnTo>
                    <a:pt x="872972" y="191927"/>
                  </a:lnTo>
                  <a:lnTo>
                    <a:pt x="844828" y="158210"/>
                  </a:lnTo>
                  <a:lnTo>
                    <a:pt x="813796" y="127178"/>
                  </a:lnTo>
                  <a:lnTo>
                    <a:pt x="780079" y="99034"/>
                  </a:lnTo>
                  <a:lnTo>
                    <a:pt x="743881" y="73981"/>
                  </a:lnTo>
                  <a:lnTo>
                    <a:pt x="705407" y="52224"/>
                  </a:lnTo>
                  <a:lnTo>
                    <a:pt x="664858" y="33966"/>
                  </a:lnTo>
                  <a:lnTo>
                    <a:pt x="622440" y="19411"/>
                  </a:lnTo>
                  <a:lnTo>
                    <a:pt x="578356" y="8763"/>
                  </a:lnTo>
                  <a:lnTo>
                    <a:pt x="532809" y="2224"/>
                  </a:lnTo>
                  <a:lnTo>
                    <a:pt x="486003" y="0"/>
                  </a:lnTo>
                  <a:close/>
                </a:path>
              </a:pathLst>
            </a:custGeom>
            <a:solidFill>
              <a:srgbClr val="C384B8"/>
            </a:solidFill>
          </p:spPr>
          <p:txBody>
            <a:bodyPr wrap="square" lIns="0" tIns="0" rIns="0" bIns="0" rtlCol="0"/>
            <a:lstStyle/>
            <a:p>
              <a:pPr>
                <a:buClrTx/>
                <a:defRPr/>
              </a:pPr>
              <a:endParaRPr sz="1428" kern="1200">
                <a:solidFill>
                  <a:prstClr val="black"/>
                </a:solidFill>
                <a:latin typeface="Calibri" panose="020F0502020204030204"/>
              </a:endParaRPr>
            </a:p>
          </p:txBody>
        </p:sp>
        <p:sp>
          <p:nvSpPr>
            <p:cNvPr id="55" name="object 7"/>
            <p:cNvSpPr/>
            <p:nvPr/>
          </p:nvSpPr>
          <p:spPr>
            <a:xfrm>
              <a:off x="5460574" y="2736732"/>
              <a:ext cx="771462" cy="725940"/>
            </a:xfrm>
            <a:custGeom>
              <a:avLst/>
              <a:gdLst/>
              <a:ahLst/>
              <a:cxnLst/>
              <a:rect l="l" t="t" r="r" b="b"/>
              <a:pathLst>
                <a:path w="972185" h="972185">
                  <a:moveTo>
                    <a:pt x="485990" y="0"/>
                  </a:moveTo>
                  <a:lnTo>
                    <a:pt x="439187" y="2224"/>
                  </a:lnTo>
                  <a:lnTo>
                    <a:pt x="393642" y="8763"/>
                  </a:lnTo>
                  <a:lnTo>
                    <a:pt x="349559" y="19411"/>
                  </a:lnTo>
                  <a:lnTo>
                    <a:pt x="307142" y="33966"/>
                  </a:lnTo>
                  <a:lnTo>
                    <a:pt x="266595" y="52224"/>
                  </a:lnTo>
                  <a:lnTo>
                    <a:pt x="228121" y="73981"/>
                  </a:lnTo>
                  <a:lnTo>
                    <a:pt x="191925" y="99034"/>
                  </a:lnTo>
                  <a:lnTo>
                    <a:pt x="158208" y="127178"/>
                  </a:lnTo>
                  <a:lnTo>
                    <a:pt x="127177" y="158210"/>
                  </a:lnTo>
                  <a:lnTo>
                    <a:pt x="99033" y="191927"/>
                  </a:lnTo>
                  <a:lnTo>
                    <a:pt x="73981" y="228125"/>
                  </a:lnTo>
                  <a:lnTo>
                    <a:pt x="52224" y="266600"/>
                  </a:lnTo>
                  <a:lnTo>
                    <a:pt x="33966" y="307148"/>
                  </a:lnTo>
                  <a:lnTo>
                    <a:pt x="19411" y="349566"/>
                  </a:lnTo>
                  <a:lnTo>
                    <a:pt x="8763" y="393651"/>
                  </a:lnTo>
                  <a:lnTo>
                    <a:pt x="2224" y="439197"/>
                  </a:lnTo>
                  <a:lnTo>
                    <a:pt x="0" y="486003"/>
                  </a:lnTo>
                  <a:lnTo>
                    <a:pt x="2224" y="532807"/>
                  </a:lnTo>
                  <a:lnTo>
                    <a:pt x="8763" y="578352"/>
                  </a:lnTo>
                  <a:lnTo>
                    <a:pt x="19411" y="622435"/>
                  </a:lnTo>
                  <a:lnTo>
                    <a:pt x="33966" y="664853"/>
                  </a:lnTo>
                  <a:lnTo>
                    <a:pt x="52224" y="705401"/>
                  </a:lnTo>
                  <a:lnTo>
                    <a:pt x="73981" y="743876"/>
                  </a:lnTo>
                  <a:lnTo>
                    <a:pt x="99033" y="780074"/>
                  </a:lnTo>
                  <a:lnTo>
                    <a:pt x="127177" y="813791"/>
                  </a:lnTo>
                  <a:lnTo>
                    <a:pt x="158208" y="844824"/>
                  </a:lnTo>
                  <a:lnTo>
                    <a:pt x="191925" y="872969"/>
                  </a:lnTo>
                  <a:lnTo>
                    <a:pt x="228121" y="898022"/>
                  </a:lnTo>
                  <a:lnTo>
                    <a:pt x="266595" y="919780"/>
                  </a:lnTo>
                  <a:lnTo>
                    <a:pt x="307142" y="938038"/>
                  </a:lnTo>
                  <a:lnTo>
                    <a:pt x="349559" y="952594"/>
                  </a:lnTo>
                  <a:lnTo>
                    <a:pt x="393642" y="963243"/>
                  </a:lnTo>
                  <a:lnTo>
                    <a:pt x="439187" y="969782"/>
                  </a:lnTo>
                  <a:lnTo>
                    <a:pt x="485990" y="972007"/>
                  </a:lnTo>
                  <a:lnTo>
                    <a:pt x="532796" y="969782"/>
                  </a:lnTo>
                  <a:lnTo>
                    <a:pt x="578343" y="963243"/>
                  </a:lnTo>
                  <a:lnTo>
                    <a:pt x="622427" y="952594"/>
                  </a:lnTo>
                  <a:lnTo>
                    <a:pt x="664845" y="938038"/>
                  </a:lnTo>
                  <a:lnTo>
                    <a:pt x="705394" y="919780"/>
                  </a:lnTo>
                  <a:lnTo>
                    <a:pt x="743869" y="898022"/>
                  </a:lnTo>
                  <a:lnTo>
                    <a:pt x="780066" y="872969"/>
                  </a:lnTo>
                  <a:lnTo>
                    <a:pt x="813783" y="844824"/>
                  </a:lnTo>
                  <a:lnTo>
                    <a:pt x="844816" y="813791"/>
                  </a:lnTo>
                  <a:lnTo>
                    <a:pt x="872960" y="780074"/>
                  </a:lnTo>
                  <a:lnTo>
                    <a:pt x="898012" y="743876"/>
                  </a:lnTo>
                  <a:lnTo>
                    <a:pt x="919769" y="705401"/>
                  </a:lnTo>
                  <a:lnTo>
                    <a:pt x="938027" y="664853"/>
                  </a:lnTo>
                  <a:lnTo>
                    <a:pt x="952582" y="622435"/>
                  </a:lnTo>
                  <a:lnTo>
                    <a:pt x="963231" y="578352"/>
                  </a:lnTo>
                  <a:lnTo>
                    <a:pt x="969769" y="532807"/>
                  </a:lnTo>
                  <a:lnTo>
                    <a:pt x="971994" y="486003"/>
                  </a:lnTo>
                  <a:lnTo>
                    <a:pt x="969769" y="439197"/>
                  </a:lnTo>
                  <a:lnTo>
                    <a:pt x="963231" y="393651"/>
                  </a:lnTo>
                  <a:lnTo>
                    <a:pt x="952582" y="349566"/>
                  </a:lnTo>
                  <a:lnTo>
                    <a:pt x="938027" y="307148"/>
                  </a:lnTo>
                  <a:lnTo>
                    <a:pt x="919769" y="266600"/>
                  </a:lnTo>
                  <a:lnTo>
                    <a:pt x="898012" y="228125"/>
                  </a:lnTo>
                  <a:lnTo>
                    <a:pt x="872960" y="191927"/>
                  </a:lnTo>
                  <a:lnTo>
                    <a:pt x="844816" y="158210"/>
                  </a:lnTo>
                  <a:lnTo>
                    <a:pt x="813783" y="127178"/>
                  </a:lnTo>
                  <a:lnTo>
                    <a:pt x="780066" y="99034"/>
                  </a:lnTo>
                  <a:lnTo>
                    <a:pt x="743869" y="73981"/>
                  </a:lnTo>
                  <a:lnTo>
                    <a:pt x="705394" y="52224"/>
                  </a:lnTo>
                  <a:lnTo>
                    <a:pt x="664845" y="33966"/>
                  </a:lnTo>
                  <a:lnTo>
                    <a:pt x="622427" y="19411"/>
                  </a:lnTo>
                  <a:lnTo>
                    <a:pt x="578343" y="8763"/>
                  </a:lnTo>
                  <a:lnTo>
                    <a:pt x="532796" y="2224"/>
                  </a:lnTo>
                  <a:lnTo>
                    <a:pt x="485990" y="0"/>
                  </a:lnTo>
                  <a:close/>
                </a:path>
              </a:pathLst>
            </a:custGeom>
            <a:solidFill>
              <a:srgbClr val="2E8F7F"/>
            </a:solidFill>
          </p:spPr>
          <p:txBody>
            <a:bodyPr wrap="square" lIns="0" tIns="0" rIns="0" bIns="0" rtlCol="0"/>
            <a:lstStyle/>
            <a:p>
              <a:pPr>
                <a:buClrTx/>
                <a:defRPr/>
              </a:pPr>
              <a:endParaRPr sz="1428" kern="1200">
                <a:solidFill>
                  <a:prstClr val="black"/>
                </a:solidFill>
                <a:latin typeface="Calibri" panose="020F0502020204030204"/>
              </a:endParaRPr>
            </a:p>
          </p:txBody>
        </p:sp>
        <p:sp>
          <p:nvSpPr>
            <p:cNvPr id="56" name="object 8"/>
            <p:cNvSpPr/>
            <p:nvPr/>
          </p:nvSpPr>
          <p:spPr>
            <a:xfrm>
              <a:off x="2039264" y="3121719"/>
              <a:ext cx="819835" cy="819835"/>
            </a:xfrm>
            <a:custGeom>
              <a:avLst/>
              <a:gdLst/>
              <a:ahLst/>
              <a:cxnLst/>
              <a:rect l="l" t="t" r="r" b="b"/>
              <a:pathLst>
                <a:path w="1033144" h="1033145">
                  <a:moveTo>
                    <a:pt x="516445" y="0"/>
                  </a:moveTo>
                  <a:lnTo>
                    <a:pt x="469439" y="2110"/>
                  </a:lnTo>
                  <a:lnTo>
                    <a:pt x="423615" y="8320"/>
                  </a:lnTo>
                  <a:lnTo>
                    <a:pt x="379156" y="18448"/>
                  </a:lnTo>
                  <a:lnTo>
                    <a:pt x="336244" y="32311"/>
                  </a:lnTo>
                  <a:lnTo>
                    <a:pt x="295061" y="49726"/>
                  </a:lnTo>
                  <a:lnTo>
                    <a:pt x="255789" y="70512"/>
                  </a:lnTo>
                  <a:lnTo>
                    <a:pt x="218611" y="94485"/>
                  </a:lnTo>
                  <a:lnTo>
                    <a:pt x="183709" y="121465"/>
                  </a:lnTo>
                  <a:lnTo>
                    <a:pt x="151266" y="151268"/>
                  </a:lnTo>
                  <a:lnTo>
                    <a:pt x="121464" y="183711"/>
                  </a:lnTo>
                  <a:lnTo>
                    <a:pt x="94485" y="218614"/>
                  </a:lnTo>
                  <a:lnTo>
                    <a:pt x="70511" y="255793"/>
                  </a:lnTo>
                  <a:lnTo>
                    <a:pt x="49726" y="295065"/>
                  </a:lnTo>
                  <a:lnTo>
                    <a:pt x="32311" y="336250"/>
                  </a:lnTo>
                  <a:lnTo>
                    <a:pt x="18448" y="379164"/>
                  </a:lnTo>
                  <a:lnTo>
                    <a:pt x="8320" y="423624"/>
                  </a:lnTo>
                  <a:lnTo>
                    <a:pt x="2110" y="469450"/>
                  </a:lnTo>
                  <a:lnTo>
                    <a:pt x="0" y="516458"/>
                  </a:lnTo>
                  <a:lnTo>
                    <a:pt x="2110" y="563466"/>
                  </a:lnTo>
                  <a:lnTo>
                    <a:pt x="8320" y="609291"/>
                  </a:lnTo>
                  <a:lnTo>
                    <a:pt x="18448" y="653752"/>
                  </a:lnTo>
                  <a:lnTo>
                    <a:pt x="32311" y="696666"/>
                  </a:lnTo>
                  <a:lnTo>
                    <a:pt x="49726" y="737850"/>
                  </a:lnTo>
                  <a:lnTo>
                    <a:pt x="70511" y="777123"/>
                  </a:lnTo>
                  <a:lnTo>
                    <a:pt x="94485" y="814302"/>
                  </a:lnTo>
                  <a:lnTo>
                    <a:pt x="121464" y="849204"/>
                  </a:lnTo>
                  <a:lnTo>
                    <a:pt x="151266" y="881648"/>
                  </a:lnTo>
                  <a:lnTo>
                    <a:pt x="183709" y="911451"/>
                  </a:lnTo>
                  <a:lnTo>
                    <a:pt x="218611" y="938430"/>
                  </a:lnTo>
                  <a:lnTo>
                    <a:pt x="255789" y="962404"/>
                  </a:lnTo>
                  <a:lnTo>
                    <a:pt x="295061" y="983189"/>
                  </a:lnTo>
                  <a:lnTo>
                    <a:pt x="336244" y="1000605"/>
                  </a:lnTo>
                  <a:lnTo>
                    <a:pt x="379156" y="1014467"/>
                  </a:lnTo>
                  <a:lnTo>
                    <a:pt x="423615" y="1024595"/>
                  </a:lnTo>
                  <a:lnTo>
                    <a:pt x="469439" y="1030805"/>
                  </a:lnTo>
                  <a:lnTo>
                    <a:pt x="516445" y="1032916"/>
                  </a:lnTo>
                  <a:lnTo>
                    <a:pt x="563453" y="1030805"/>
                  </a:lnTo>
                  <a:lnTo>
                    <a:pt x="609278" y="1024595"/>
                  </a:lnTo>
                  <a:lnTo>
                    <a:pt x="653738" y="1014467"/>
                  </a:lnTo>
                  <a:lnTo>
                    <a:pt x="696651" y="1000605"/>
                  </a:lnTo>
                  <a:lnTo>
                    <a:pt x="737835" y="983189"/>
                  </a:lnTo>
                  <a:lnTo>
                    <a:pt x="777107" y="962404"/>
                  </a:lnTo>
                  <a:lnTo>
                    <a:pt x="814285" y="938430"/>
                  </a:lnTo>
                  <a:lnTo>
                    <a:pt x="849186" y="911451"/>
                  </a:lnTo>
                  <a:lnTo>
                    <a:pt x="881629" y="881648"/>
                  </a:lnTo>
                  <a:lnTo>
                    <a:pt x="911430" y="849204"/>
                  </a:lnTo>
                  <a:lnTo>
                    <a:pt x="938409" y="814302"/>
                  </a:lnTo>
                  <a:lnTo>
                    <a:pt x="962382" y="777123"/>
                  </a:lnTo>
                  <a:lnTo>
                    <a:pt x="983166" y="737850"/>
                  </a:lnTo>
                  <a:lnTo>
                    <a:pt x="1000581" y="696666"/>
                  </a:lnTo>
                  <a:lnTo>
                    <a:pt x="1014443" y="653752"/>
                  </a:lnTo>
                  <a:lnTo>
                    <a:pt x="1024570" y="609291"/>
                  </a:lnTo>
                  <a:lnTo>
                    <a:pt x="1030780" y="563466"/>
                  </a:lnTo>
                  <a:lnTo>
                    <a:pt x="1032891" y="516458"/>
                  </a:lnTo>
                  <a:lnTo>
                    <a:pt x="1030780" y="469450"/>
                  </a:lnTo>
                  <a:lnTo>
                    <a:pt x="1024570" y="423624"/>
                  </a:lnTo>
                  <a:lnTo>
                    <a:pt x="1014443" y="379164"/>
                  </a:lnTo>
                  <a:lnTo>
                    <a:pt x="1000581" y="336250"/>
                  </a:lnTo>
                  <a:lnTo>
                    <a:pt x="983166" y="295065"/>
                  </a:lnTo>
                  <a:lnTo>
                    <a:pt x="962382" y="255793"/>
                  </a:lnTo>
                  <a:lnTo>
                    <a:pt x="938409" y="218614"/>
                  </a:lnTo>
                  <a:lnTo>
                    <a:pt x="911430" y="183711"/>
                  </a:lnTo>
                  <a:lnTo>
                    <a:pt x="881629" y="151268"/>
                  </a:lnTo>
                  <a:lnTo>
                    <a:pt x="849186" y="121465"/>
                  </a:lnTo>
                  <a:lnTo>
                    <a:pt x="814285" y="94485"/>
                  </a:lnTo>
                  <a:lnTo>
                    <a:pt x="777107" y="70512"/>
                  </a:lnTo>
                  <a:lnTo>
                    <a:pt x="737835" y="49726"/>
                  </a:lnTo>
                  <a:lnTo>
                    <a:pt x="696651" y="32311"/>
                  </a:lnTo>
                  <a:lnTo>
                    <a:pt x="653738" y="18448"/>
                  </a:lnTo>
                  <a:lnTo>
                    <a:pt x="609278" y="8320"/>
                  </a:lnTo>
                  <a:lnTo>
                    <a:pt x="563453" y="2110"/>
                  </a:lnTo>
                  <a:lnTo>
                    <a:pt x="516445" y="0"/>
                  </a:lnTo>
                  <a:close/>
                </a:path>
              </a:pathLst>
            </a:custGeom>
            <a:solidFill>
              <a:srgbClr val="CFE4C1"/>
            </a:solidFill>
          </p:spPr>
          <p:txBody>
            <a:bodyPr wrap="square" lIns="0" tIns="0" rIns="0" bIns="0" rtlCol="0"/>
            <a:lstStyle/>
            <a:p>
              <a:pPr>
                <a:buClrTx/>
                <a:defRPr/>
              </a:pPr>
              <a:endParaRPr sz="1428" kern="1200">
                <a:solidFill>
                  <a:prstClr val="black"/>
                </a:solidFill>
                <a:latin typeface="Calibri" panose="020F0502020204030204"/>
              </a:endParaRPr>
            </a:p>
          </p:txBody>
        </p:sp>
        <p:sp>
          <p:nvSpPr>
            <p:cNvPr id="57" name="object 9"/>
            <p:cNvSpPr txBox="1"/>
            <p:nvPr/>
          </p:nvSpPr>
          <p:spPr>
            <a:xfrm>
              <a:off x="2079095" y="3394436"/>
              <a:ext cx="740221" cy="235359"/>
            </a:xfrm>
            <a:prstGeom prst="rect">
              <a:avLst/>
            </a:prstGeom>
          </p:spPr>
          <p:txBody>
            <a:bodyPr vert="horz" wrap="square" lIns="0" tIns="9070" rIns="0" bIns="0" rtlCol="0">
              <a:spAutoFit/>
            </a:bodyPr>
            <a:lstStyle/>
            <a:p>
              <a:pPr marL="10077" marR="4031" indent="20658">
                <a:lnSpc>
                  <a:spcPct val="103499"/>
                </a:lnSpc>
                <a:spcBef>
                  <a:spcPts val="71"/>
                </a:spcBef>
                <a:buClrTx/>
                <a:defRPr/>
              </a:pPr>
              <a:r>
                <a:rPr sz="794" kern="1200" spc="90" dirty="0">
                  <a:solidFill>
                    <a:srgbClr val="1A1631"/>
                  </a:solidFill>
                  <a:latin typeface="Times New Roman"/>
                  <a:cs typeface="Times New Roman"/>
                </a:rPr>
                <a:t>Market </a:t>
              </a:r>
              <a:r>
                <a:rPr sz="794" kern="1200" spc="63" dirty="0">
                  <a:solidFill>
                    <a:srgbClr val="1A1631"/>
                  </a:solidFill>
                  <a:latin typeface="Times New Roman"/>
                  <a:cs typeface="Times New Roman"/>
                </a:rPr>
                <a:t>Place  </a:t>
              </a:r>
              <a:r>
                <a:rPr sz="794" kern="1200" dirty="0">
                  <a:solidFill>
                    <a:srgbClr val="1A1631"/>
                  </a:solidFill>
                  <a:latin typeface="Times New Roman"/>
                  <a:cs typeface="Times New Roman"/>
                </a:rPr>
                <a:t>&amp;</a:t>
              </a:r>
              <a:r>
                <a:rPr sz="794" kern="1200" spc="-60" dirty="0">
                  <a:solidFill>
                    <a:srgbClr val="1A1631"/>
                  </a:solidFill>
                  <a:latin typeface="Times New Roman"/>
                  <a:cs typeface="Times New Roman"/>
                </a:rPr>
                <a:t> </a:t>
              </a:r>
              <a:r>
                <a:rPr sz="794" kern="1200" spc="99" dirty="0">
                  <a:solidFill>
                    <a:srgbClr val="1A1631"/>
                  </a:solidFill>
                  <a:latin typeface="Times New Roman"/>
                  <a:cs typeface="Times New Roman"/>
                </a:rPr>
                <a:t>Underbanks</a:t>
              </a:r>
              <a:endParaRPr sz="794" kern="1200" dirty="0">
                <a:solidFill>
                  <a:prstClr val="black"/>
                </a:solidFill>
                <a:latin typeface="Times New Roman"/>
                <a:cs typeface="Times New Roman"/>
              </a:endParaRPr>
            </a:p>
          </p:txBody>
        </p:sp>
        <p:sp>
          <p:nvSpPr>
            <p:cNvPr id="58" name="object 10"/>
            <p:cNvSpPr txBox="1"/>
            <p:nvPr/>
          </p:nvSpPr>
          <p:spPr>
            <a:xfrm>
              <a:off x="2565316" y="1714934"/>
              <a:ext cx="420752" cy="365567"/>
            </a:xfrm>
            <a:prstGeom prst="rect">
              <a:avLst/>
            </a:prstGeom>
          </p:spPr>
          <p:txBody>
            <a:bodyPr vert="horz" wrap="square" lIns="0" tIns="9070" rIns="0" bIns="0" rtlCol="0">
              <a:spAutoFit/>
            </a:bodyPr>
            <a:lstStyle/>
            <a:p>
              <a:pPr marL="10077" marR="4031" indent="19651" algn="just">
                <a:lnSpc>
                  <a:spcPct val="102899"/>
                </a:lnSpc>
                <a:spcBef>
                  <a:spcPts val="71"/>
                </a:spcBef>
                <a:buClrTx/>
                <a:defRPr/>
              </a:pPr>
              <a:r>
                <a:rPr sz="833" kern="1200" spc="79" dirty="0">
                  <a:solidFill>
                    <a:srgbClr val="1A1631"/>
                  </a:solidFill>
                  <a:latin typeface="Times New Roman"/>
                  <a:cs typeface="Times New Roman"/>
                </a:rPr>
                <a:t>Covent  </a:t>
              </a:r>
              <a:r>
                <a:rPr sz="833" kern="1200" spc="87" dirty="0">
                  <a:solidFill>
                    <a:srgbClr val="1A1631"/>
                  </a:solidFill>
                  <a:latin typeface="Times New Roman"/>
                  <a:cs typeface="Times New Roman"/>
                </a:rPr>
                <a:t>Garden  </a:t>
              </a:r>
              <a:r>
                <a:rPr sz="833" kern="1200" spc="60" dirty="0">
                  <a:solidFill>
                    <a:srgbClr val="1A1631"/>
                  </a:solidFill>
                  <a:latin typeface="Times New Roman"/>
                  <a:cs typeface="Times New Roman"/>
                </a:rPr>
                <a:t>Village</a:t>
              </a:r>
              <a:endParaRPr sz="833" kern="1200" dirty="0">
                <a:solidFill>
                  <a:prstClr val="black"/>
                </a:solidFill>
                <a:latin typeface="Times New Roman"/>
                <a:cs typeface="Times New Roman"/>
              </a:endParaRPr>
            </a:p>
          </p:txBody>
        </p:sp>
        <p:sp>
          <p:nvSpPr>
            <p:cNvPr id="59" name="object 11"/>
            <p:cNvSpPr txBox="1"/>
            <p:nvPr/>
          </p:nvSpPr>
          <p:spPr>
            <a:xfrm>
              <a:off x="5258570" y="1105462"/>
              <a:ext cx="528081" cy="246465"/>
            </a:xfrm>
            <a:prstGeom prst="rect">
              <a:avLst/>
            </a:prstGeom>
          </p:spPr>
          <p:txBody>
            <a:bodyPr vert="horz" wrap="square" lIns="0" tIns="9070" rIns="0" bIns="0" rtlCol="0">
              <a:spAutoFit/>
            </a:bodyPr>
            <a:lstStyle/>
            <a:p>
              <a:pPr marL="10077" marR="4031" indent="1008">
                <a:lnSpc>
                  <a:spcPct val="102899"/>
                </a:lnSpc>
                <a:spcBef>
                  <a:spcPts val="71"/>
                </a:spcBef>
                <a:buClrTx/>
                <a:defRPr/>
              </a:pPr>
              <a:r>
                <a:rPr sz="833" kern="1200" spc="71" dirty="0">
                  <a:solidFill>
                    <a:srgbClr val="1A1631"/>
                  </a:solidFill>
                  <a:latin typeface="Times New Roman"/>
                  <a:cs typeface="Times New Roman"/>
                </a:rPr>
                <a:t>Stockport  </a:t>
              </a:r>
              <a:r>
                <a:rPr sz="833" kern="1200" spc="83" dirty="0">
                  <a:solidFill>
                    <a:srgbClr val="1A1631"/>
                  </a:solidFill>
                  <a:latin typeface="Times New Roman"/>
                  <a:cs typeface="Times New Roman"/>
                </a:rPr>
                <a:t>Exchange</a:t>
              </a:r>
              <a:endParaRPr sz="833" kern="1200" dirty="0">
                <a:solidFill>
                  <a:prstClr val="black"/>
                </a:solidFill>
                <a:latin typeface="Times New Roman"/>
                <a:cs typeface="Times New Roman"/>
              </a:endParaRPr>
            </a:p>
          </p:txBody>
        </p:sp>
        <p:sp>
          <p:nvSpPr>
            <p:cNvPr id="60" name="object 12"/>
            <p:cNvSpPr txBox="1"/>
            <p:nvPr/>
          </p:nvSpPr>
          <p:spPr>
            <a:xfrm>
              <a:off x="5593169" y="2916919"/>
              <a:ext cx="612735" cy="365567"/>
            </a:xfrm>
            <a:prstGeom prst="rect">
              <a:avLst/>
            </a:prstGeom>
          </p:spPr>
          <p:txBody>
            <a:bodyPr vert="horz" wrap="square" lIns="0" tIns="9070" rIns="0" bIns="0" rtlCol="0">
              <a:spAutoFit/>
            </a:bodyPr>
            <a:lstStyle/>
            <a:p>
              <a:pPr marL="10077" marR="4031">
                <a:lnSpc>
                  <a:spcPct val="102899"/>
                </a:lnSpc>
                <a:spcBef>
                  <a:spcPts val="71"/>
                </a:spcBef>
                <a:buClrTx/>
                <a:defRPr/>
              </a:pPr>
              <a:r>
                <a:rPr sz="833" kern="1200" spc="71" dirty="0">
                  <a:solidFill>
                    <a:srgbClr val="1A1631"/>
                  </a:solidFill>
                  <a:latin typeface="Times New Roman"/>
                  <a:cs typeface="Times New Roman"/>
                </a:rPr>
                <a:t>Merseyway  </a:t>
              </a:r>
              <a:r>
                <a:rPr sz="833" kern="1200" spc="90" dirty="0">
                  <a:solidFill>
                    <a:srgbClr val="1A1631"/>
                  </a:solidFill>
                  <a:latin typeface="Times New Roman"/>
                  <a:cs typeface="Times New Roman"/>
                </a:rPr>
                <a:t>Shopping  </a:t>
              </a:r>
              <a:r>
                <a:rPr sz="833" kern="1200" spc="99" dirty="0">
                  <a:solidFill>
                    <a:srgbClr val="1A1631"/>
                  </a:solidFill>
                  <a:latin typeface="Times New Roman"/>
                  <a:cs typeface="Times New Roman"/>
                </a:rPr>
                <a:t>Centre</a:t>
              </a:r>
              <a:endParaRPr sz="833" kern="1200" dirty="0">
                <a:solidFill>
                  <a:prstClr val="black"/>
                </a:solidFill>
                <a:latin typeface="Times New Roman"/>
                <a:cs typeface="Times New Roman"/>
              </a:endParaRPr>
            </a:p>
          </p:txBody>
        </p:sp>
        <p:sp>
          <p:nvSpPr>
            <p:cNvPr id="61" name="object 13"/>
            <p:cNvSpPr txBox="1"/>
            <p:nvPr/>
          </p:nvSpPr>
          <p:spPr>
            <a:xfrm>
              <a:off x="4848364" y="4648067"/>
              <a:ext cx="525562" cy="246465"/>
            </a:xfrm>
            <a:prstGeom prst="rect">
              <a:avLst/>
            </a:prstGeom>
          </p:spPr>
          <p:txBody>
            <a:bodyPr vert="horz" wrap="square" lIns="0" tIns="9070" rIns="0" bIns="0" rtlCol="0">
              <a:spAutoFit/>
            </a:bodyPr>
            <a:lstStyle/>
            <a:p>
              <a:pPr marL="10077" marR="4031" indent="35775">
                <a:lnSpc>
                  <a:spcPct val="102899"/>
                </a:lnSpc>
                <a:spcBef>
                  <a:spcPts val="71"/>
                </a:spcBef>
                <a:buClrTx/>
                <a:defRPr/>
              </a:pPr>
              <a:r>
                <a:rPr sz="833" kern="1200" spc="79" dirty="0">
                  <a:solidFill>
                    <a:srgbClr val="1A1631"/>
                  </a:solidFill>
                  <a:latin typeface="Times New Roman"/>
                  <a:cs typeface="Times New Roman"/>
                </a:rPr>
                <a:t>Redrock  Stockport</a:t>
              </a:r>
              <a:endParaRPr sz="833" kern="1200" dirty="0">
                <a:solidFill>
                  <a:prstClr val="black"/>
                </a:solidFill>
                <a:latin typeface="Times New Roman"/>
                <a:cs typeface="Times New Roman"/>
              </a:endParaRPr>
            </a:p>
          </p:txBody>
        </p:sp>
        <p:sp>
          <p:nvSpPr>
            <p:cNvPr id="62" name="object 14"/>
            <p:cNvSpPr txBox="1"/>
            <p:nvPr/>
          </p:nvSpPr>
          <p:spPr>
            <a:xfrm>
              <a:off x="7616336" y="1270629"/>
              <a:ext cx="625333" cy="246465"/>
            </a:xfrm>
            <a:prstGeom prst="rect">
              <a:avLst/>
            </a:prstGeom>
          </p:spPr>
          <p:txBody>
            <a:bodyPr vert="horz" wrap="square" lIns="0" tIns="9070" rIns="0" bIns="0" rtlCol="0">
              <a:spAutoFit/>
            </a:bodyPr>
            <a:lstStyle/>
            <a:p>
              <a:pPr marL="10077" marR="4031" indent="49380">
                <a:lnSpc>
                  <a:spcPct val="102899"/>
                </a:lnSpc>
                <a:spcBef>
                  <a:spcPts val="71"/>
                </a:spcBef>
                <a:buClrTx/>
                <a:defRPr/>
              </a:pPr>
              <a:r>
                <a:rPr sz="833" kern="1200" spc="79" dirty="0">
                  <a:solidFill>
                    <a:srgbClr val="1A1631"/>
                  </a:solidFill>
                  <a:latin typeface="Times New Roman"/>
                  <a:cs typeface="Times New Roman"/>
                </a:rPr>
                <a:t>Stockport  </a:t>
              </a:r>
              <a:r>
                <a:rPr sz="833" kern="1200" spc="52" dirty="0">
                  <a:solidFill>
                    <a:srgbClr val="1A1631"/>
                  </a:solidFill>
                  <a:latin typeface="Times New Roman"/>
                  <a:cs typeface="Times New Roman"/>
                </a:rPr>
                <a:t>Rail</a:t>
              </a:r>
              <a:r>
                <a:rPr sz="833" kern="1200" spc="-56" dirty="0">
                  <a:solidFill>
                    <a:srgbClr val="1A1631"/>
                  </a:solidFill>
                  <a:latin typeface="Times New Roman"/>
                  <a:cs typeface="Times New Roman"/>
                </a:rPr>
                <a:t> </a:t>
              </a:r>
              <a:r>
                <a:rPr sz="833" kern="1200" spc="79" dirty="0">
                  <a:solidFill>
                    <a:srgbClr val="1A1631"/>
                  </a:solidFill>
                  <a:latin typeface="Times New Roman"/>
                  <a:cs typeface="Times New Roman"/>
                </a:rPr>
                <a:t>Station</a:t>
              </a:r>
              <a:endParaRPr sz="833" kern="1200" dirty="0">
                <a:solidFill>
                  <a:prstClr val="black"/>
                </a:solidFill>
                <a:latin typeface="Times New Roman"/>
                <a:cs typeface="Times New Roman"/>
              </a:endParaRPr>
            </a:p>
          </p:txBody>
        </p:sp>
        <p:sp>
          <p:nvSpPr>
            <p:cNvPr id="64" name="object 16"/>
            <p:cNvSpPr/>
            <p:nvPr/>
          </p:nvSpPr>
          <p:spPr>
            <a:xfrm>
              <a:off x="8066316" y="2397604"/>
              <a:ext cx="771462" cy="771462"/>
            </a:xfrm>
            <a:custGeom>
              <a:avLst/>
              <a:gdLst/>
              <a:ahLst/>
              <a:cxnLst/>
              <a:rect l="l" t="t" r="r" b="b"/>
              <a:pathLst>
                <a:path w="972184" h="972185">
                  <a:moveTo>
                    <a:pt x="485990" y="0"/>
                  </a:moveTo>
                  <a:lnTo>
                    <a:pt x="439185" y="2224"/>
                  </a:lnTo>
                  <a:lnTo>
                    <a:pt x="393638" y="8763"/>
                  </a:lnTo>
                  <a:lnTo>
                    <a:pt x="349555" y="19411"/>
                  </a:lnTo>
                  <a:lnTo>
                    <a:pt x="307137" y="33966"/>
                  </a:lnTo>
                  <a:lnTo>
                    <a:pt x="266590" y="52224"/>
                  </a:lnTo>
                  <a:lnTo>
                    <a:pt x="228116" y="73981"/>
                  </a:lnTo>
                  <a:lnTo>
                    <a:pt x="191919" y="99034"/>
                  </a:lnTo>
                  <a:lnTo>
                    <a:pt x="158203" y="127178"/>
                  </a:lnTo>
                  <a:lnTo>
                    <a:pt x="127172" y="158210"/>
                  </a:lnTo>
                  <a:lnTo>
                    <a:pt x="99029" y="191927"/>
                  </a:lnTo>
                  <a:lnTo>
                    <a:pt x="73978" y="228125"/>
                  </a:lnTo>
                  <a:lnTo>
                    <a:pt x="52222" y="266600"/>
                  </a:lnTo>
                  <a:lnTo>
                    <a:pt x="33965" y="307148"/>
                  </a:lnTo>
                  <a:lnTo>
                    <a:pt x="19410" y="349566"/>
                  </a:lnTo>
                  <a:lnTo>
                    <a:pt x="8762" y="393651"/>
                  </a:lnTo>
                  <a:lnTo>
                    <a:pt x="2224" y="439197"/>
                  </a:lnTo>
                  <a:lnTo>
                    <a:pt x="0" y="486003"/>
                  </a:lnTo>
                  <a:lnTo>
                    <a:pt x="2224" y="532809"/>
                  </a:lnTo>
                  <a:lnTo>
                    <a:pt x="8762" y="578356"/>
                  </a:lnTo>
                  <a:lnTo>
                    <a:pt x="19410" y="622440"/>
                  </a:lnTo>
                  <a:lnTo>
                    <a:pt x="33965" y="664858"/>
                  </a:lnTo>
                  <a:lnTo>
                    <a:pt x="52222" y="705407"/>
                  </a:lnTo>
                  <a:lnTo>
                    <a:pt x="73978" y="743881"/>
                  </a:lnTo>
                  <a:lnTo>
                    <a:pt x="99029" y="780079"/>
                  </a:lnTo>
                  <a:lnTo>
                    <a:pt x="127172" y="813796"/>
                  </a:lnTo>
                  <a:lnTo>
                    <a:pt x="158203" y="844828"/>
                  </a:lnTo>
                  <a:lnTo>
                    <a:pt x="191919" y="872972"/>
                  </a:lnTo>
                  <a:lnTo>
                    <a:pt x="228116" y="898025"/>
                  </a:lnTo>
                  <a:lnTo>
                    <a:pt x="266590" y="919782"/>
                  </a:lnTo>
                  <a:lnTo>
                    <a:pt x="307137" y="938040"/>
                  </a:lnTo>
                  <a:lnTo>
                    <a:pt x="349555" y="952595"/>
                  </a:lnTo>
                  <a:lnTo>
                    <a:pt x="393638" y="963243"/>
                  </a:lnTo>
                  <a:lnTo>
                    <a:pt x="439185" y="969782"/>
                  </a:lnTo>
                  <a:lnTo>
                    <a:pt x="485990" y="972007"/>
                  </a:lnTo>
                  <a:lnTo>
                    <a:pt x="532798" y="969782"/>
                  </a:lnTo>
                  <a:lnTo>
                    <a:pt x="578346" y="963243"/>
                  </a:lnTo>
                  <a:lnTo>
                    <a:pt x="622432" y="952595"/>
                  </a:lnTo>
                  <a:lnTo>
                    <a:pt x="664851" y="938040"/>
                  </a:lnTo>
                  <a:lnTo>
                    <a:pt x="705399" y="919782"/>
                  </a:lnTo>
                  <a:lnTo>
                    <a:pt x="743874" y="898025"/>
                  </a:lnTo>
                  <a:lnTo>
                    <a:pt x="780072" y="872972"/>
                  </a:lnTo>
                  <a:lnTo>
                    <a:pt x="813788" y="844828"/>
                  </a:lnTo>
                  <a:lnTo>
                    <a:pt x="844820" y="813796"/>
                  </a:lnTo>
                  <a:lnTo>
                    <a:pt x="872964" y="780079"/>
                  </a:lnTo>
                  <a:lnTo>
                    <a:pt x="898015" y="743881"/>
                  </a:lnTo>
                  <a:lnTo>
                    <a:pt x="919771" y="705407"/>
                  </a:lnTo>
                  <a:lnTo>
                    <a:pt x="938029" y="664858"/>
                  </a:lnTo>
                  <a:lnTo>
                    <a:pt x="952583" y="622440"/>
                  </a:lnTo>
                  <a:lnTo>
                    <a:pt x="963231" y="578356"/>
                  </a:lnTo>
                  <a:lnTo>
                    <a:pt x="969769" y="532809"/>
                  </a:lnTo>
                  <a:lnTo>
                    <a:pt x="971994" y="486003"/>
                  </a:lnTo>
                  <a:lnTo>
                    <a:pt x="969769" y="439197"/>
                  </a:lnTo>
                  <a:lnTo>
                    <a:pt x="963231" y="393651"/>
                  </a:lnTo>
                  <a:lnTo>
                    <a:pt x="952583" y="349566"/>
                  </a:lnTo>
                  <a:lnTo>
                    <a:pt x="938029" y="307148"/>
                  </a:lnTo>
                  <a:lnTo>
                    <a:pt x="919771" y="266600"/>
                  </a:lnTo>
                  <a:lnTo>
                    <a:pt x="898015" y="228125"/>
                  </a:lnTo>
                  <a:lnTo>
                    <a:pt x="872964" y="191927"/>
                  </a:lnTo>
                  <a:lnTo>
                    <a:pt x="844820" y="158210"/>
                  </a:lnTo>
                  <a:lnTo>
                    <a:pt x="813788" y="127178"/>
                  </a:lnTo>
                  <a:lnTo>
                    <a:pt x="780072" y="99034"/>
                  </a:lnTo>
                  <a:lnTo>
                    <a:pt x="743874" y="73981"/>
                  </a:lnTo>
                  <a:lnTo>
                    <a:pt x="705399" y="52224"/>
                  </a:lnTo>
                  <a:lnTo>
                    <a:pt x="664851" y="33966"/>
                  </a:lnTo>
                  <a:lnTo>
                    <a:pt x="622432" y="19411"/>
                  </a:lnTo>
                  <a:lnTo>
                    <a:pt x="578346" y="8763"/>
                  </a:lnTo>
                  <a:lnTo>
                    <a:pt x="532798" y="2224"/>
                  </a:lnTo>
                  <a:lnTo>
                    <a:pt x="485990" y="0"/>
                  </a:lnTo>
                  <a:close/>
                </a:path>
              </a:pathLst>
            </a:custGeom>
            <a:solidFill>
              <a:srgbClr val="99CBA2"/>
            </a:solidFill>
          </p:spPr>
          <p:txBody>
            <a:bodyPr wrap="square" lIns="0" tIns="0" rIns="0" bIns="0" rtlCol="0"/>
            <a:lstStyle/>
            <a:p>
              <a:pPr>
                <a:buClrTx/>
                <a:defRPr/>
              </a:pPr>
              <a:endParaRPr sz="1428" kern="1200">
                <a:solidFill>
                  <a:prstClr val="black"/>
                </a:solidFill>
                <a:latin typeface="Calibri" panose="020F0502020204030204"/>
              </a:endParaRPr>
            </a:p>
          </p:txBody>
        </p:sp>
        <p:sp>
          <p:nvSpPr>
            <p:cNvPr id="65" name="object 17"/>
            <p:cNvSpPr txBox="1"/>
            <p:nvPr/>
          </p:nvSpPr>
          <p:spPr>
            <a:xfrm>
              <a:off x="8123219" y="2628243"/>
              <a:ext cx="657582" cy="246465"/>
            </a:xfrm>
            <a:prstGeom prst="rect">
              <a:avLst/>
            </a:prstGeom>
          </p:spPr>
          <p:txBody>
            <a:bodyPr vert="horz" wrap="square" lIns="0" tIns="9070" rIns="0" bIns="0" rtlCol="0">
              <a:spAutoFit/>
            </a:bodyPr>
            <a:lstStyle/>
            <a:p>
              <a:pPr marL="10077" marR="4031" indent="57441">
                <a:lnSpc>
                  <a:spcPct val="102899"/>
                </a:lnSpc>
                <a:spcBef>
                  <a:spcPts val="71"/>
                </a:spcBef>
                <a:buClrTx/>
                <a:defRPr/>
              </a:pPr>
              <a:r>
                <a:rPr lang="en-GB" sz="833" kern="1200" spc="90" dirty="0">
                  <a:solidFill>
                    <a:srgbClr val="1A1631"/>
                  </a:solidFill>
                  <a:latin typeface="Times New Roman"/>
                  <a:cs typeface="Times New Roman"/>
                </a:rPr>
                <a:t>Stockport</a:t>
              </a:r>
              <a:r>
                <a:rPr sz="833" kern="1200" spc="90" dirty="0">
                  <a:solidFill>
                    <a:srgbClr val="1A1631"/>
                  </a:solidFill>
                  <a:latin typeface="Times New Roman"/>
                  <a:cs typeface="Times New Roman"/>
                </a:rPr>
                <a:t>  Interchange</a:t>
              </a:r>
              <a:endParaRPr sz="833" kern="1200" dirty="0">
                <a:solidFill>
                  <a:prstClr val="black"/>
                </a:solidFill>
                <a:latin typeface="Times New Roman"/>
                <a:cs typeface="Times New Roman"/>
              </a:endParaRPr>
            </a:p>
          </p:txBody>
        </p:sp>
        <p:sp>
          <p:nvSpPr>
            <p:cNvPr id="68" name="object 20"/>
            <p:cNvSpPr txBox="1"/>
            <p:nvPr/>
          </p:nvSpPr>
          <p:spPr>
            <a:xfrm>
              <a:off x="6924586" y="2615505"/>
              <a:ext cx="206093" cy="135747"/>
            </a:xfrm>
            <a:prstGeom prst="rect">
              <a:avLst/>
            </a:prstGeom>
          </p:spPr>
          <p:txBody>
            <a:bodyPr vert="horz" wrap="square" lIns="0" tIns="9574" rIns="0" bIns="0" rtlCol="0">
              <a:spAutoFit/>
            </a:bodyPr>
            <a:lstStyle/>
            <a:p>
              <a:pPr marL="10077" marR="4031" indent="40310">
                <a:lnSpc>
                  <a:spcPct val="104700"/>
                </a:lnSpc>
                <a:spcBef>
                  <a:spcPts val="75"/>
                </a:spcBef>
                <a:buClrTx/>
                <a:defRPr/>
              </a:pPr>
              <a:r>
                <a:rPr sz="436" kern="1200" spc="60" dirty="0">
                  <a:solidFill>
                    <a:srgbClr val="1A1631"/>
                  </a:solidFill>
                  <a:latin typeface="Times New Roman"/>
                  <a:cs typeface="Times New Roman"/>
                </a:rPr>
                <a:t>Hat  </a:t>
              </a:r>
              <a:r>
                <a:rPr sz="436" kern="1200" spc="52" dirty="0">
                  <a:solidFill>
                    <a:srgbClr val="1A1631"/>
                  </a:solidFill>
                  <a:latin typeface="Times New Roman"/>
                  <a:cs typeface="Times New Roman"/>
                </a:rPr>
                <a:t>Works</a:t>
              </a:r>
              <a:endParaRPr sz="436" kern="1200">
                <a:solidFill>
                  <a:prstClr val="black"/>
                </a:solidFill>
                <a:latin typeface="Times New Roman"/>
                <a:cs typeface="Times New Roman"/>
              </a:endParaRPr>
            </a:p>
          </p:txBody>
        </p:sp>
        <p:sp>
          <p:nvSpPr>
            <p:cNvPr id="70" name="object 22"/>
            <p:cNvSpPr txBox="1"/>
            <p:nvPr/>
          </p:nvSpPr>
          <p:spPr>
            <a:xfrm>
              <a:off x="6365001" y="2950536"/>
              <a:ext cx="165781" cy="71980"/>
            </a:xfrm>
            <a:prstGeom prst="rect">
              <a:avLst/>
            </a:prstGeom>
          </p:spPr>
          <p:txBody>
            <a:bodyPr vert="horz" wrap="square" lIns="0" tIns="12597" rIns="0" bIns="0" rtlCol="0">
              <a:spAutoFit/>
            </a:bodyPr>
            <a:lstStyle/>
            <a:p>
              <a:pPr marL="10077">
                <a:spcBef>
                  <a:spcPts val="99"/>
                </a:spcBef>
                <a:buClrTx/>
                <a:defRPr/>
              </a:pPr>
              <a:r>
                <a:rPr sz="436" kern="1200" spc="40" dirty="0" err="1">
                  <a:solidFill>
                    <a:srgbClr val="1A1631"/>
                  </a:solidFill>
                  <a:latin typeface="Times New Roman"/>
                  <a:cs typeface="Times New Roman"/>
                </a:rPr>
                <a:t>Paza</a:t>
              </a:r>
              <a:endParaRPr sz="436" kern="1200" dirty="0">
                <a:solidFill>
                  <a:prstClr val="black"/>
                </a:solidFill>
                <a:latin typeface="Times New Roman"/>
                <a:cs typeface="Times New Roman"/>
              </a:endParaRPr>
            </a:p>
          </p:txBody>
        </p:sp>
        <p:sp>
          <p:nvSpPr>
            <p:cNvPr id="72" name="object 26"/>
            <p:cNvSpPr txBox="1"/>
            <p:nvPr/>
          </p:nvSpPr>
          <p:spPr>
            <a:xfrm>
              <a:off x="4689111" y="1933185"/>
              <a:ext cx="227606" cy="147316"/>
            </a:xfrm>
            <a:prstGeom prst="rect">
              <a:avLst/>
            </a:prstGeom>
          </p:spPr>
          <p:txBody>
            <a:bodyPr vert="horz" wrap="square" lIns="0" tIns="9574" rIns="0" bIns="0" rtlCol="0">
              <a:spAutoFit/>
            </a:bodyPr>
            <a:lstStyle/>
            <a:p>
              <a:pPr marL="28217" marR="4031" indent="-18643">
                <a:lnSpc>
                  <a:spcPct val="104700"/>
                </a:lnSpc>
                <a:spcBef>
                  <a:spcPts val="75"/>
                </a:spcBef>
                <a:buClrTx/>
                <a:defRPr/>
              </a:pPr>
              <a:r>
                <a:rPr lang="en-GB" sz="436" kern="1200" spc="40" dirty="0">
                  <a:solidFill>
                    <a:srgbClr val="1A1631"/>
                  </a:solidFill>
                  <a:latin typeface="Times New Roman"/>
                  <a:cs typeface="Times New Roman"/>
                </a:rPr>
                <a:t>Civic</a:t>
              </a:r>
            </a:p>
            <a:p>
              <a:pPr marL="28217" marR="4031" indent="-18643">
                <a:lnSpc>
                  <a:spcPct val="104700"/>
                </a:lnSpc>
                <a:spcBef>
                  <a:spcPts val="75"/>
                </a:spcBef>
                <a:buClrTx/>
                <a:defRPr/>
              </a:pPr>
              <a:r>
                <a:rPr lang="en-GB" sz="436" kern="1200" spc="40" dirty="0">
                  <a:solidFill>
                    <a:srgbClr val="1A1631"/>
                  </a:solidFill>
                  <a:latin typeface="Times New Roman"/>
                  <a:cs typeface="Times New Roman"/>
                </a:rPr>
                <a:t>Quarter</a:t>
              </a:r>
              <a:endParaRPr sz="436" kern="1200" dirty="0">
                <a:solidFill>
                  <a:prstClr val="black"/>
                </a:solidFill>
                <a:latin typeface="Times New Roman"/>
                <a:cs typeface="Times New Roman"/>
              </a:endParaRPr>
            </a:p>
          </p:txBody>
        </p:sp>
        <p:sp>
          <p:nvSpPr>
            <p:cNvPr id="76" name="object 30"/>
            <p:cNvSpPr txBox="1"/>
            <p:nvPr/>
          </p:nvSpPr>
          <p:spPr>
            <a:xfrm>
              <a:off x="3458145" y="3604978"/>
              <a:ext cx="335504" cy="71980"/>
            </a:xfrm>
            <a:prstGeom prst="rect">
              <a:avLst/>
            </a:prstGeom>
          </p:spPr>
          <p:txBody>
            <a:bodyPr vert="horz" wrap="square" lIns="0" tIns="12597" rIns="0" bIns="0" rtlCol="0">
              <a:spAutoFit/>
            </a:bodyPr>
            <a:lstStyle/>
            <a:p>
              <a:pPr marL="10077" marR="4031" indent="14108">
                <a:lnSpc>
                  <a:spcPct val="100099"/>
                </a:lnSpc>
                <a:spcBef>
                  <a:spcPts val="99"/>
                </a:spcBef>
                <a:buClrTx/>
                <a:defRPr/>
              </a:pPr>
              <a:endParaRPr sz="436" kern="1200" dirty="0">
                <a:solidFill>
                  <a:prstClr val="black"/>
                </a:solidFill>
                <a:latin typeface="Times New Roman"/>
                <a:cs typeface="Times New Roman"/>
              </a:endParaRPr>
            </a:p>
          </p:txBody>
        </p:sp>
        <p:sp>
          <p:nvSpPr>
            <p:cNvPr id="77" name="object 31"/>
            <p:cNvSpPr txBox="1"/>
            <p:nvPr/>
          </p:nvSpPr>
          <p:spPr>
            <a:xfrm rot="20700000">
              <a:off x="7094779" y="4967510"/>
              <a:ext cx="645631" cy="69413"/>
            </a:xfrm>
            <a:prstGeom prst="rect">
              <a:avLst/>
            </a:prstGeom>
          </p:spPr>
          <p:txBody>
            <a:bodyPr vert="horz" wrap="square" lIns="0" tIns="0" rIns="0" bIns="0" rtlCol="0">
              <a:spAutoFit/>
            </a:bodyPr>
            <a:lstStyle/>
            <a:p>
              <a:pPr>
                <a:lnSpc>
                  <a:spcPts val="643"/>
                </a:lnSpc>
                <a:buClrTx/>
                <a:defRPr/>
              </a:pPr>
              <a:r>
                <a:rPr sz="635" kern="1200" spc="60" dirty="0">
                  <a:solidFill>
                    <a:srgbClr val="FFFFFF"/>
                  </a:solidFill>
                </a:rPr>
                <a:t>M60</a:t>
              </a:r>
              <a:r>
                <a:rPr sz="635" kern="1200" spc="-48" dirty="0">
                  <a:solidFill>
                    <a:srgbClr val="FFFFFF"/>
                  </a:solidFill>
                </a:rPr>
                <a:t> </a:t>
              </a:r>
              <a:r>
                <a:rPr sz="952" kern="1200" spc="89" baseline="3472" dirty="0">
                  <a:solidFill>
                    <a:srgbClr val="FFFFFF"/>
                  </a:solidFill>
                </a:rPr>
                <a:t>Motorw</a:t>
              </a:r>
              <a:r>
                <a:rPr sz="952" kern="1200" spc="89" baseline="6944" dirty="0">
                  <a:solidFill>
                    <a:srgbClr val="FFFFFF"/>
                  </a:solidFill>
                </a:rPr>
                <a:t>ay</a:t>
              </a:r>
              <a:endParaRPr sz="952" kern="1200" baseline="6944">
                <a:solidFill>
                  <a:prstClr val="black"/>
                </a:solidFill>
              </a:endParaRPr>
            </a:p>
          </p:txBody>
        </p:sp>
        <p:sp>
          <p:nvSpPr>
            <p:cNvPr id="78" name="object 32"/>
            <p:cNvSpPr txBox="1"/>
            <p:nvPr/>
          </p:nvSpPr>
          <p:spPr>
            <a:xfrm rot="17460000">
              <a:off x="2282967" y="5709390"/>
              <a:ext cx="547304" cy="69413"/>
            </a:xfrm>
            <a:prstGeom prst="rect">
              <a:avLst/>
            </a:prstGeom>
          </p:spPr>
          <p:txBody>
            <a:bodyPr vert="horz" wrap="square" lIns="0" tIns="0" rIns="0" bIns="0" rtlCol="0">
              <a:spAutoFit/>
            </a:bodyPr>
            <a:lstStyle/>
            <a:p>
              <a:pPr>
                <a:lnSpc>
                  <a:spcPts val="643"/>
                </a:lnSpc>
                <a:buClrTx/>
                <a:defRPr/>
              </a:pPr>
              <a:r>
                <a:rPr sz="635" kern="1200" spc="-8" dirty="0">
                  <a:solidFill>
                    <a:srgbClr val="FFFFFF"/>
                  </a:solidFill>
                </a:rPr>
                <a:t>R</a:t>
              </a:r>
              <a:r>
                <a:rPr sz="635" kern="1200" spc="28" dirty="0">
                  <a:solidFill>
                    <a:srgbClr val="FFFFFF"/>
                  </a:solidFill>
                </a:rPr>
                <a:t>i</a:t>
              </a:r>
              <a:r>
                <a:rPr sz="635" kern="1200" spc="24" dirty="0">
                  <a:solidFill>
                    <a:srgbClr val="FFFFFF"/>
                  </a:solidFill>
                </a:rPr>
                <a:t>ve</a:t>
              </a:r>
              <a:r>
                <a:rPr sz="635" kern="1200" spc="52" dirty="0">
                  <a:solidFill>
                    <a:srgbClr val="FFFFFF"/>
                  </a:solidFill>
                </a:rPr>
                <a:t>r</a:t>
              </a:r>
              <a:r>
                <a:rPr sz="635" kern="1200" spc="-12" dirty="0">
                  <a:solidFill>
                    <a:srgbClr val="FFFFFF"/>
                  </a:solidFill>
                </a:rPr>
                <a:t> </a:t>
              </a:r>
              <a:r>
                <a:rPr sz="635" kern="1200" spc="103" dirty="0">
                  <a:solidFill>
                    <a:srgbClr val="FFFFFF"/>
                  </a:solidFill>
                </a:rPr>
                <a:t>M</a:t>
              </a:r>
              <a:r>
                <a:rPr sz="952" kern="1200" spc="41" baseline="3472" dirty="0">
                  <a:solidFill>
                    <a:srgbClr val="FFFFFF"/>
                  </a:solidFill>
                </a:rPr>
                <a:t>e</a:t>
              </a:r>
              <a:r>
                <a:rPr sz="952" kern="1200" spc="83" baseline="3472" dirty="0">
                  <a:solidFill>
                    <a:srgbClr val="FFFFFF"/>
                  </a:solidFill>
                </a:rPr>
                <a:t>r</a:t>
              </a:r>
              <a:r>
                <a:rPr sz="952" kern="1200" spc="-29" baseline="3472" dirty="0">
                  <a:solidFill>
                    <a:srgbClr val="FFFFFF"/>
                  </a:solidFill>
                </a:rPr>
                <a:t>s</a:t>
              </a:r>
              <a:r>
                <a:rPr sz="952" kern="1200" spc="41" baseline="3472" dirty="0">
                  <a:solidFill>
                    <a:srgbClr val="FFFFFF"/>
                  </a:solidFill>
                </a:rPr>
                <a:t>e</a:t>
              </a:r>
              <a:r>
                <a:rPr sz="952" kern="1200" spc="48" baseline="3472" dirty="0">
                  <a:solidFill>
                    <a:srgbClr val="FFFFFF"/>
                  </a:solidFill>
                </a:rPr>
                <a:t>y</a:t>
              </a:r>
              <a:endParaRPr sz="952" kern="1200" baseline="3472">
                <a:solidFill>
                  <a:prstClr val="black"/>
                </a:solidFill>
              </a:endParaRPr>
            </a:p>
          </p:txBody>
        </p:sp>
        <p:sp>
          <p:nvSpPr>
            <p:cNvPr id="79" name="object 33"/>
            <p:cNvSpPr txBox="1"/>
            <p:nvPr/>
          </p:nvSpPr>
          <p:spPr>
            <a:xfrm rot="1680000">
              <a:off x="6919890" y="3017680"/>
              <a:ext cx="141346" cy="69413"/>
            </a:xfrm>
            <a:prstGeom prst="rect">
              <a:avLst/>
            </a:prstGeom>
          </p:spPr>
          <p:txBody>
            <a:bodyPr vert="horz" wrap="square" lIns="0" tIns="0" rIns="0" bIns="0" rtlCol="0">
              <a:spAutoFit/>
            </a:bodyPr>
            <a:lstStyle/>
            <a:p>
              <a:pPr>
                <a:lnSpc>
                  <a:spcPts val="643"/>
                </a:lnSpc>
                <a:buClrTx/>
                <a:defRPr/>
              </a:pPr>
              <a:r>
                <a:rPr sz="635" kern="1200" spc="75" dirty="0">
                  <a:solidFill>
                    <a:srgbClr val="FFFFFF"/>
                  </a:solidFill>
                </a:rPr>
                <a:t>A</a:t>
              </a:r>
              <a:r>
                <a:rPr sz="635" kern="1200" spc="40" dirty="0">
                  <a:solidFill>
                    <a:srgbClr val="FFFFFF"/>
                  </a:solidFill>
                </a:rPr>
                <a:t>6</a:t>
              </a:r>
              <a:endParaRPr sz="635" kern="1200">
                <a:solidFill>
                  <a:prstClr val="black"/>
                </a:solidFill>
              </a:endParaRPr>
            </a:p>
          </p:txBody>
        </p:sp>
        <p:sp>
          <p:nvSpPr>
            <p:cNvPr id="80" name="object 34"/>
            <p:cNvSpPr/>
            <p:nvPr/>
          </p:nvSpPr>
          <p:spPr>
            <a:xfrm>
              <a:off x="3747964" y="442600"/>
              <a:ext cx="669171" cy="387495"/>
            </a:xfrm>
            <a:custGeom>
              <a:avLst/>
              <a:gdLst/>
              <a:ahLst/>
              <a:cxnLst/>
              <a:rect l="l" t="t" r="r" b="b"/>
              <a:pathLst>
                <a:path w="843279" h="488315">
                  <a:moveTo>
                    <a:pt x="91274" y="0"/>
                  </a:moveTo>
                  <a:lnTo>
                    <a:pt x="843076" y="381076"/>
                  </a:lnTo>
                  <a:lnTo>
                    <a:pt x="788898" y="487959"/>
                  </a:lnTo>
                  <a:lnTo>
                    <a:pt x="37096" y="106870"/>
                  </a:lnTo>
                  <a:lnTo>
                    <a:pt x="0" y="20904"/>
                  </a:lnTo>
                  <a:lnTo>
                    <a:pt x="91274" y="0"/>
                  </a:lnTo>
                  <a:close/>
                </a:path>
              </a:pathLst>
            </a:custGeom>
            <a:ln w="5714">
              <a:solidFill>
                <a:srgbClr val="1A1631"/>
              </a:solidFill>
            </a:ln>
          </p:spPr>
          <p:txBody>
            <a:bodyPr wrap="square" lIns="0" tIns="0" rIns="0" bIns="0" rtlCol="0"/>
            <a:lstStyle/>
            <a:p>
              <a:pPr>
                <a:buClrTx/>
                <a:defRPr/>
              </a:pPr>
              <a:endParaRPr sz="1428" kern="1200">
                <a:solidFill>
                  <a:prstClr val="black"/>
                </a:solidFill>
                <a:latin typeface="Calibri" panose="020F0502020204030204"/>
              </a:endParaRPr>
            </a:p>
          </p:txBody>
        </p:sp>
        <p:sp>
          <p:nvSpPr>
            <p:cNvPr id="81" name="object 35"/>
            <p:cNvSpPr txBox="1"/>
            <p:nvPr/>
          </p:nvSpPr>
          <p:spPr>
            <a:xfrm rot="1560000">
              <a:off x="3819399" y="611273"/>
              <a:ext cx="564471" cy="48112"/>
            </a:xfrm>
            <a:prstGeom prst="rect">
              <a:avLst/>
            </a:prstGeom>
          </p:spPr>
          <p:txBody>
            <a:bodyPr vert="horz" wrap="square" lIns="0" tIns="2016" rIns="0" bIns="0" rtlCol="0">
              <a:spAutoFit/>
            </a:bodyPr>
            <a:lstStyle/>
            <a:p>
              <a:pPr>
                <a:lnSpc>
                  <a:spcPts val="409"/>
                </a:lnSpc>
                <a:spcBef>
                  <a:spcPts val="16"/>
                </a:spcBef>
                <a:buClrTx/>
                <a:defRPr/>
              </a:pPr>
              <a:r>
                <a:rPr sz="595" kern="1200" spc="41" baseline="5555" dirty="0">
                  <a:solidFill>
                    <a:srgbClr val="1A1631"/>
                  </a:solidFill>
                </a:rPr>
                <a:t>Peak</a:t>
              </a:r>
              <a:r>
                <a:rPr sz="595" kern="1200" spc="-48" baseline="5555" dirty="0">
                  <a:solidFill>
                    <a:srgbClr val="1A1631"/>
                  </a:solidFill>
                </a:rPr>
                <a:t> </a:t>
              </a:r>
              <a:r>
                <a:rPr sz="595" kern="1200" spc="60" baseline="5555" dirty="0">
                  <a:solidFill>
                    <a:srgbClr val="1A1631"/>
                  </a:solidFill>
                </a:rPr>
                <a:t>Distric</a:t>
              </a:r>
              <a:r>
                <a:rPr sz="397" kern="1200" spc="40" dirty="0">
                  <a:solidFill>
                    <a:srgbClr val="1A1631"/>
                  </a:solidFill>
                </a:rPr>
                <a:t>t</a:t>
              </a:r>
              <a:r>
                <a:rPr sz="397" kern="1200" spc="-32" dirty="0">
                  <a:solidFill>
                    <a:srgbClr val="1A1631"/>
                  </a:solidFill>
                </a:rPr>
                <a:t> </a:t>
              </a:r>
              <a:r>
                <a:rPr sz="397" kern="1200" spc="40" dirty="0">
                  <a:solidFill>
                    <a:srgbClr val="1A1631"/>
                  </a:solidFill>
                </a:rPr>
                <a:t>(20km)</a:t>
              </a:r>
              <a:endParaRPr sz="397" kern="1200">
                <a:solidFill>
                  <a:prstClr val="black"/>
                </a:solidFill>
              </a:endParaRPr>
            </a:p>
          </p:txBody>
        </p:sp>
        <p:sp>
          <p:nvSpPr>
            <p:cNvPr id="82" name="object 36"/>
            <p:cNvSpPr/>
            <p:nvPr/>
          </p:nvSpPr>
          <p:spPr>
            <a:xfrm>
              <a:off x="9609630" y="4451131"/>
              <a:ext cx="693862" cy="332066"/>
            </a:xfrm>
            <a:custGeom>
              <a:avLst/>
              <a:gdLst/>
              <a:ahLst/>
              <a:cxnLst/>
              <a:rect l="l" t="t" r="r" b="b"/>
              <a:pathLst>
                <a:path w="874395" h="418464">
                  <a:moveTo>
                    <a:pt x="785075" y="418338"/>
                  </a:moveTo>
                  <a:lnTo>
                    <a:pt x="0" y="111607"/>
                  </a:lnTo>
                  <a:lnTo>
                    <a:pt x="43599" y="0"/>
                  </a:lnTo>
                  <a:lnTo>
                    <a:pt x="828675" y="306730"/>
                  </a:lnTo>
                  <a:lnTo>
                    <a:pt x="873899" y="388721"/>
                  </a:lnTo>
                  <a:lnTo>
                    <a:pt x="785075" y="418338"/>
                  </a:lnTo>
                  <a:close/>
                </a:path>
              </a:pathLst>
            </a:custGeom>
            <a:ln w="5714">
              <a:solidFill>
                <a:srgbClr val="1A1631"/>
              </a:solidFill>
            </a:ln>
          </p:spPr>
          <p:txBody>
            <a:bodyPr wrap="square" lIns="0" tIns="0" rIns="0" bIns="0" rtlCol="0"/>
            <a:lstStyle/>
            <a:p>
              <a:pPr>
                <a:buClrTx/>
                <a:defRPr/>
              </a:pPr>
              <a:endParaRPr sz="1428" kern="1200">
                <a:solidFill>
                  <a:prstClr val="black"/>
                </a:solidFill>
                <a:latin typeface="Calibri" panose="020F0502020204030204"/>
              </a:endParaRPr>
            </a:p>
          </p:txBody>
        </p:sp>
        <p:sp>
          <p:nvSpPr>
            <p:cNvPr id="83" name="object 37"/>
            <p:cNvSpPr txBox="1"/>
            <p:nvPr/>
          </p:nvSpPr>
          <p:spPr>
            <a:xfrm rot="1260000">
              <a:off x="9677769" y="4591257"/>
              <a:ext cx="533384" cy="46275"/>
            </a:xfrm>
            <a:prstGeom prst="rect">
              <a:avLst/>
            </a:prstGeom>
          </p:spPr>
          <p:txBody>
            <a:bodyPr vert="horz" wrap="square" lIns="0" tIns="0" rIns="0" bIns="0" rtlCol="0">
              <a:spAutoFit/>
            </a:bodyPr>
            <a:lstStyle/>
            <a:p>
              <a:pPr>
                <a:lnSpc>
                  <a:spcPts val="428"/>
                </a:lnSpc>
                <a:buClrTx/>
                <a:defRPr/>
              </a:pPr>
              <a:r>
                <a:rPr sz="397" kern="1200" spc="40" dirty="0">
                  <a:solidFill>
                    <a:srgbClr val="1A1631"/>
                  </a:solidFill>
                </a:rPr>
                <a:t>Manchester</a:t>
              </a:r>
              <a:r>
                <a:rPr sz="397" kern="1200" spc="-20" dirty="0">
                  <a:solidFill>
                    <a:srgbClr val="1A1631"/>
                  </a:solidFill>
                </a:rPr>
                <a:t> </a:t>
              </a:r>
              <a:r>
                <a:rPr sz="397" kern="1200" spc="32" dirty="0">
                  <a:solidFill>
                    <a:srgbClr val="1A1631"/>
                  </a:solidFill>
                </a:rPr>
                <a:t>(11km)</a:t>
              </a:r>
              <a:endParaRPr sz="397" kern="1200">
                <a:solidFill>
                  <a:prstClr val="black"/>
                </a:solidFill>
              </a:endParaRPr>
            </a:p>
          </p:txBody>
        </p:sp>
        <p:sp>
          <p:nvSpPr>
            <p:cNvPr id="84" name="object 38"/>
            <p:cNvSpPr txBox="1"/>
            <p:nvPr/>
          </p:nvSpPr>
          <p:spPr>
            <a:xfrm>
              <a:off x="8147919" y="119353"/>
              <a:ext cx="864682" cy="86229"/>
            </a:xfrm>
            <a:prstGeom prst="rect">
              <a:avLst/>
            </a:prstGeom>
          </p:spPr>
          <p:txBody>
            <a:bodyPr vert="horz" wrap="square" lIns="0" tIns="10078" rIns="0" bIns="0" rtlCol="0">
              <a:spAutoFit/>
            </a:bodyPr>
            <a:lstStyle/>
            <a:p>
              <a:pPr marL="10077">
                <a:spcBef>
                  <a:spcPts val="79"/>
                </a:spcBef>
                <a:buClrTx/>
                <a:defRPr/>
              </a:pPr>
              <a:r>
                <a:rPr sz="555" kern="1200" spc="40" dirty="0">
                  <a:solidFill>
                    <a:srgbClr val="7A7C81"/>
                  </a:solidFill>
                </a:rPr>
                <a:t>Stockport.</a:t>
              </a:r>
              <a:r>
                <a:rPr sz="555" kern="1200" spc="-107" dirty="0">
                  <a:solidFill>
                    <a:srgbClr val="7A7C81"/>
                  </a:solidFill>
                </a:rPr>
                <a:t> </a:t>
              </a:r>
              <a:r>
                <a:rPr sz="555" kern="1200" spc="12" dirty="0">
                  <a:solidFill>
                    <a:srgbClr val="7A7C81"/>
                  </a:solidFill>
                </a:rPr>
                <a:t>Change </a:t>
              </a:r>
              <a:r>
                <a:rPr sz="555" kern="1200" spc="20" dirty="0">
                  <a:solidFill>
                    <a:srgbClr val="7A7C81"/>
                  </a:solidFill>
                </a:rPr>
                <a:t>here.</a:t>
              </a:r>
              <a:endParaRPr sz="555" kern="1200">
                <a:solidFill>
                  <a:prstClr val="black"/>
                </a:solidFill>
              </a:endParaRPr>
            </a:p>
          </p:txBody>
        </p:sp>
        <p:sp>
          <p:nvSpPr>
            <p:cNvPr id="85" name="object 39"/>
            <p:cNvSpPr txBox="1"/>
            <p:nvPr/>
          </p:nvSpPr>
          <p:spPr>
            <a:xfrm>
              <a:off x="3177235" y="119353"/>
              <a:ext cx="864682" cy="86229"/>
            </a:xfrm>
            <a:prstGeom prst="rect">
              <a:avLst/>
            </a:prstGeom>
          </p:spPr>
          <p:txBody>
            <a:bodyPr vert="horz" wrap="square" lIns="0" tIns="10078" rIns="0" bIns="0" rtlCol="0">
              <a:spAutoFit/>
            </a:bodyPr>
            <a:lstStyle/>
            <a:p>
              <a:pPr marL="10077">
                <a:spcBef>
                  <a:spcPts val="79"/>
                </a:spcBef>
                <a:buClrTx/>
                <a:defRPr/>
              </a:pPr>
              <a:r>
                <a:rPr sz="555" kern="1200" spc="40" dirty="0">
                  <a:solidFill>
                    <a:srgbClr val="7A7C81"/>
                  </a:solidFill>
                </a:rPr>
                <a:t>Stockport.</a:t>
              </a:r>
              <a:r>
                <a:rPr sz="555" kern="1200" spc="-107" dirty="0">
                  <a:solidFill>
                    <a:srgbClr val="7A7C81"/>
                  </a:solidFill>
                </a:rPr>
                <a:t> </a:t>
              </a:r>
              <a:r>
                <a:rPr sz="555" kern="1200" spc="12" dirty="0">
                  <a:solidFill>
                    <a:srgbClr val="7A7C81"/>
                  </a:solidFill>
                </a:rPr>
                <a:t>Change </a:t>
              </a:r>
              <a:r>
                <a:rPr sz="555" kern="1200" spc="20" dirty="0">
                  <a:solidFill>
                    <a:srgbClr val="7A7C81"/>
                  </a:solidFill>
                </a:rPr>
                <a:t>here.</a:t>
              </a:r>
              <a:endParaRPr sz="555" kern="1200">
                <a:solidFill>
                  <a:prstClr val="black"/>
                </a:solidFill>
              </a:endParaRPr>
            </a:p>
          </p:txBody>
        </p:sp>
        <p:pic>
          <p:nvPicPr>
            <p:cNvPr id="86" name="Picture 85"/>
            <p:cNvPicPr>
              <a:picLocks noChangeAspect="1"/>
            </p:cNvPicPr>
            <p:nvPr/>
          </p:nvPicPr>
          <p:blipFill>
            <a:blip r:embed="rId3">
              <a:duotone>
                <a:prstClr val="black"/>
                <a:srgbClr val="ED7D31">
                  <a:tint val="45000"/>
                  <a:satMod val="400000"/>
                </a:srgbClr>
              </a:duotone>
              <a:extLst>
                <a:ext uri="{28A0092B-C50C-407E-A947-70E740481C1C}">
                  <a14:useLocalDpi xmlns:a14="http://schemas.microsoft.com/office/drawing/2010/main"/>
                </a:ext>
              </a:extLst>
            </a:blip>
            <a:stretch>
              <a:fillRect/>
            </a:stretch>
          </p:blipFill>
          <p:spPr>
            <a:xfrm>
              <a:off x="9207981" y="1811153"/>
              <a:ext cx="772735" cy="778501"/>
            </a:xfrm>
            <a:prstGeom prst="rect">
              <a:avLst/>
            </a:prstGeom>
          </p:spPr>
        </p:pic>
        <p:sp>
          <p:nvSpPr>
            <p:cNvPr id="87" name="Rectangle 86"/>
            <p:cNvSpPr/>
            <p:nvPr/>
          </p:nvSpPr>
          <p:spPr>
            <a:xfrm>
              <a:off x="9306746" y="1895435"/>
              <a:ext cx="605767" cy="540959"/>
            </a:xfrm>
            <a:prstGeom prst="rect">
              <a:avLst/>
            </a:prstGeom>
          </p:spPr>
          <p:txBody>
            <a:bodyPr wrap="square">
              <a:spAutoFit/>
            </a:bodyPr>
            <a:lstStyle/>
            <a:p>
              <a:pPr marL="10077" marR="4031">
                <a:lnSpc>
                  <a:spcPct val="102899"/>
                </a:lnSpc>
                <a:spcBef>
                  <a:spcPts val="71"/>
                </a:spcBef>
                <a:buClrTx/>
                <a:defRPr/>
              </a:pPr>
              <a:r>
                <a:rPr lang="en-GB" sz="800" kern="1200" spc="71" dirty="0">
                  <a:solidFill>
                    <a:srgbClr val="1A1631"/>
                  </a:solidFill>
                  <a:latin typeface="Times New Roman"/>
                  <a:cs typeface="Times New Roman"/>
                </a:rPr>
                <a:t>Town Centre West MDC</a:t>
              </a:r>
              <a:endParaRPr lang="en-GB" sz="800" kern="1200" dirty="0">
                <a:solidFill>
                  <a:prstClr val="black"/>
                </a:solidFill>
                <a:latin typeface="Times New Roman"/>
                <a:cs typeface="Times New Roman"/>
              </a:endParaRPr>
            </a:p>
          </p:txBody>
        </p:sp>
        <p:sp>
          <p:nvSpPr>
            <p:cNvPr id="89" name="object 26"/>
            <p:cNvSpPr txBox="1"/>
            <p:nvPr/>
          </p:nvSpPr>
          <p:spPr>
            <a:xfrm>
              <a:off x="2362978" y="1623039"/>
              <a:ext cx="230035" cy="72234"/>
            </a:xfrm>
            <a:prstGeom prst="rect">
              <a:avLst/>
            </a:prstGeom>
          </p:spPr>
          <p:txBody>
            <a:bodyPr vert="horz" wrap="square" lIns="0" tIns="9574" rIns="0" bIns="0" rtlCol="0">
              <a:spAutoFit/>
            </a:bodyPr>
            <a:lstStyle/>
            <a:p>
              <a:pPr marL="28217" marR="4031" indent="-18643">
                <a:lnSpc>
                  <a:spcPct val="104700"/>
                </a:lnSpc>
                <a:spcBef>
                  <a:spcPts val="75"/>
                </a:spcBef>
                <a:buClrTx/>
                <a:defRPr/>
              </a:pPr>
              <a:endParaRPr sz="436" kern="1200" dirty="0">
                <a:solidFill>
                  <a:prstClr val="black"/>
                </a:solidFill>
                <a:latin typeface="Times New Roman"/>
                <a:cs typeface="Times New Roman"/>
              </a:endParaRPr>
            </a:p>
          </p:txBody>
        </p:sp>
        <p:sp>
          <p:nvSpPr>
            <p:cNvPr id="92" name="object 29"/>
            <p:cNvSpPr/>
            <p:nvPr/>
          </p:nvSpPr>
          <p:spPr>
            <a:xfrm>
              <a:off x="3608795" y="2978793"/>
              <a:ext cx="681889" cy="641014"/>
            </a:xfrm>
            <a:custGeom>
              <a:avLst/>
              <a:gdLst/>
              <a:ahLst/>
              <a:cxnLst/>
              <a:rect l="l" t="t" r="r" b="b"/>
              <a:pathLst>
                <a:path w="461010" h="461010">
                  <a:moveTo>
                    <a:pt x="230250" y="0"/>
                  </a:moveTo>
                  <a:lnTo>
                    <a:pt x="183847" y="4678"/>
                  </a:lnTo>
                  <a:lnTo>
                    <a:pt x="140626" y="18096"/>
                  </a:lnTo>
                  <a:lnTo>
                    <a:pt x="101515" y="39327"/>
                  </a:lnTo>
                  <a:lnTo>
                    <a:pt x="67438" y="67444"/>
                  </a:lnTo>
                  <a:lnTo>
                    <a:pt x="39322" y="101523"/>
                  </a:lnTo>
                  <a:lnTo>
                    <a:pt x="18094" y="140637"/>
                  </a:lnTo>
                  <a:lnTo>
                    <a:pt x="4677" y="183859"/>
                  </a:lnTo>
                  <a:lnTo>
                    <a:pt x="0" y="230263"/>
                  </a:lnTo>
                  <a:lnTo>
                    <a:pt x="4677" y="276668"/>
                  </a:lnTo>
                  <a:lnTo>
                    <a:pt x="18094" y="319890"/>
                  </a:lnTo>
                  <a:lnTo>
                    <a:pt x="39322" y="359003"/>
                  </a:lnTo>
                  <a:lnTo>
                    <a:pt x="67438" y="393082"/>
                  </a:lnTo>
                  <a:lnTo>
                    <a:pt x="101515" y="421200"/>
                  </a:lnTo>
                  <a:lnTo>
                    <a:pt x="140626" y="442431"/>
                  </a:lnTo>
                  <a:lnTo>
                    <a:pt x="183847" y="455849"/>
                  </a:lnTo>
                  <a:lnTo>
                    <a:pt x="230250" y="460527"/>
                  </a:lnTo>
                  <a:lnTo>
                    <a:pt x="276659" y="455849"/>
                  </a:lnTo>
                  <a:lnTo>
                    <a:pt x="319882" y="442431"/>
                  </a:lnTo>
                  <a:lnTo>
                    <a:pt x="358996" y="421200"/>
                  </a:lnTo>
                  <a:lnTo>
                    <a:pt x="393074" y="393082"/>
                  </a:lnTo>
                  <a:lnTo>
                    <a:pt x="421191" y="359003"/>
                  </a:lnTo>
                  <a:lnTo>
                    <a:pt x="442420" y="319890"/>
                  </a:lnTo>
                  <a:lnTo>
                    <a:pt x="455836" y="276668"/>
                  </a:lnTo>
                  <a:lnTo>
                    <a:pt x="460514" y="230263"/>
                  </a:lnTo>
                  <a:lnTo>
                    <a:pt x="455836" y="183859"/>
                  </a:lnTo>
                  <a:lnTo>
                    <a:pt x="442420" y="140637"/>
                  </a:lnTo>
                  <a:lnTo>
                    <a:pt x="421191" y="101523"/>
                  </a:lnTo>
                  <a:lnTo>
                    <a:pt x="393074" y="67444"/>
                  </a:lnTo>
                  <a:lnTo>
                    <a:pt x="358996" y="39327"/>
                  </a:lnTo>
                  <a:lnTo>
                    <a:pt x="319882" y="18096"/>
                  </a:lnTo>
                  <a:lnTo>
                    <a:pt x="276659" y="4678"/>
                  </a:lnTo>
                  <a:lnTo>
                    <a:pt x="230250" y="0"/>
                  </a:lnTo>
                  <a:close/>
                </a:path>
              </a:pathLst>
            </a:custGeom>
            <a:solidFill>
              <a:srgbClr val="FFC000"/>
            </a:solidFill>
            <a:effectLst>
              <a:glow rad="228600">
                <a:schemeClr val="accent5">
                  <a:satMod val="175000"/>
                  <a:alpha val="40000"/>
                </a:schemeClr>
              </a:glow>
            </a:effectLst>
          </p:spPr>
          <p:txBody>
            <a:bodyPr wrap="square" lIns="0" tIns="0" rIns="0" bIns="0" rtlCol="0"/>
            <a:lstStyle/>
            <a:p>
              <a:pPr>
                <a:buClrTx/>
                <a:defRPr/>
              </a:pPr>
              <a:endParaRPr sz="1428" kern="1200">
                <a:solidFill>
                  <a:prstClr val="black"/>
                </a:solidFill>
                <a:latin typeface="Calibri" panose="020F0502020204030204"/>
              </a:endParaRPr>
            </a:p>
          </p:txBody>
        </p:sp>
        <p:sp>
          <p:nvSpPr>
            <p:cNvPr id="93" name="object 28"/>
            <p:cNvSpPr txBox="1"/>
            <p:nvPr/>
          </p:nvSpPr>
          <p:spPr>
            <a:xfrm>
              <a:off x="3720152" y="3213651"/>
              <a:ext cx="696559" cy="125336"/>
            </a:xfrm>
            <a:prstGeom prst="rect">
              <a:avLst/>
            </a:prstGeom>
          </p:spPr>
          <p:txBody>
            <a:bodyPr vert="horz" wrap="square" lIns="0" tIns="9574" rIns="0" bIns="0" rtlCol="0">
              <a:spAutoFit/>
            </a:bodyPr>
            <a:lstStyle/>
            <a:p>
              <a:pPr marL="42325" marR="4031" indent="-32752">
                <a:lnSpc>
                  <a:spcPct val="104700"/>
                </a:lnSpc>
                <a:spcBef>
                  <a:spcPts val="75"/>
                </a:spcBef>
                <a:buClrTx/>
                <a:defRPr/>
              </a:pPr>
              <a:r>
                <a:rPr lang="en-GB" sz="800" b="1" kern="1200" spc="32" dirty="0">
                  <a:solidFill>
                    <a:srgbClr val="1A1631"/>
                  </a:solidFill>
                  <a:latin typeface="Times New Roman"/>
                  <a:cs typeface="Times New Roman"/>
                </a:rPr>
                <a:t>Stockroom</a:t>
              </a:r>
              <a:endParaRPr sz="436" b="1" kern="1200" dirty="0">
                <a:solidFill>
                  <a:prstClr val="black"/>
                </a:solidFill>
                <a:latin typeface="Times New Roman"/>
                <a:cs typeface="Times New Roman"/>
              </a:endParaRPr>
            </a:p>
          </p:txBody>
        </p:sp>
      </p:grpSp>
      <p:sp>
        <p:nvSpPr>
          <p:cNvPr id="7" name="Right Arrow 6"/>
          <p:cNvSpPr/>
          <p:nvPr/>
        </p:nvSpPr>
        <p:spPr>
          <a:xfrm rot="2989659">
            <a:off x="4782615" y="3886801"/>
            <a:ext cx="365009" cy="265568"/>
          </a:xfrm>
          <a:prstGeom prst="rightArrow">
            <a:avLst/>
          </a:prstGeom>
          <a:blipFill rotWithShape="1">
            <a:blip r:embed="rId4"/>
            <a:srcRect/>
            <a:tile tx="0" ty="0" sx="100000" sy="100000" flip="none" algn="tl"/>
          </a:blip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pPr algn="ctr" defTabSz="410765" hangingPunct="0">
              <a:buClrTx/>
            </a:pPr>
            <a:endParaRPr lang="en-GB" sz="400">
              <a:solidFill>
                <a:srgbClr val="FFFFFF"/>
              </a:solidFill>
              <a:latin typeface="+mn-lt"/>
              <a:ea typeface="+mn-ea"/>
              <a:cs typeface="+mn-cs"/>
              <a:sym typeface="Helvetica Light"/>
            </a:endParaRPr>
          </a:p>
        </p:txBody>
      </p:sp>
      <p:sp>
        <p:nvSpPr>
          <p:cNvPr id="38" name="Google Shape;97;p2">
            <a:extLst>
              <a:ext uri="{FF2B5EF4-FFF2-40B4-BE49-F238E27FC236}">
                <a16:creationId xmlns:a16="http://schemas.microsoft.com/office/drawing/2014/main" id="{D7D61AF7-48A7-49CB-8E2F-846C512E780C}"/>
              </a:ext>
            </a:extLst>
          </p:cNvPr>
          <p:cNvSpPr txBox="1">
            <a:spLocks noGrp="1"/>
          </p:cNvSpPr>
          <p:nvPr>
            <p:ph type="title"/>
          </p:nvPr>
        </p:nvSpPr>
        <p:spPr>
          <a:xfrm>
            <a:off x="8335902" y="5296012"/>
            <a:ext cx="3698307" cy="1464137"/>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2800"/>
              <a:buFont typeface="Calibri"/>
              <a:buNone/>
            </a:pPr>
            <a:r>
              <a:rPr lang="en-GB" sz="3200" dirty="0"/>
              <a:t>Where would Stockroom be located?</a:t>
            </a:r>
            <a:endParaRPr sz="5200" dirty="0"/>
          </a:p>
        </p:txBody>
      </p:sp>
    </p:spTree>
    <p:extLst>
      <p:ext uri="{BB962C8B-B14F-4D97-AF65-F5344CB8AC3E}">
        <p14:creationId xmlns:p14="http://schemas.microsoft.com/office/powerpoint/2010/main" val="400038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6814" y="350508"/>
            <a:ext cx="7251557" cy="615698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160" y="1711050"/>
            <a:ext cx="3097320" cy="232410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160" y="4135663"/>
            <a:ext cx="3097320" cy="2326275"/>
          </a:xfrm>
          <a:prstGeom prst="rect">
            <a:avLst/>
          </a:prstGeom>
        </p:spPr>
      </p:pic>
      <p:sp>
        <p:nvSpPr>
          <p:cNvPr id="5" name="TextBox 4"/>
          <p:cNvSpPr txBox="1"/>
          <p:nvPr/>
        </p:nvSpPr>
        <p:spPr>
          <a:xfrm rot="3039590">
            <a:off x="5983957" y="5501906"/>
            <a:ext cx="224084" cy="154530"/>
          </a:xfrm>
          <a:prstGeom prst="rect">
            <a:avLst/>
          </a:prstGeom>
          <a:noFill/>
          <a:ln w="22225">
            <a:solidFill>
              <a:srgbClr val="FF0000"/>
            </a:solidFill>
          </a:ln>
        </p:spPr>
        <p:txBody>
          <a:bodyPr wrap="square" rtlCol="0">
            <a:spAutoFit/>
          </a:bodyPr>
          <a:lstStyle/>
          <a:p>
            <a:endParaRPr lang="en-GB" dirty="0"/>
          </a:p>
        </p:txBody>
      </p:sp>
      <p:sp>
        <p:nvSpPr>
          <p:cNvPr id="6" name="TextBox 5"/>
          <p:cNvSpPr txBox="1"/>
          <p:nvPr/>
        </p:nvSpPr>
        <p:spPr>
          <a:xfrm>
            <a:off x="10713684" y="3147387"/>
            <a:ext cx="1262743" cy="338554"/>
          </a:xfrm>
          <a:prstGeom prst="rect">
            <a:avLst/>
          </a:prstGeom>
          <a:noFill/>
        </p:spPr>
        <p:txBody>
          <a:bodyPr wrap="square" rtlCol="0">
            <a:spAutoFit/>
          </a:bodyPr>
          <a:lstStyle/>
          <a:p>
            <a:r>
              <a:rPr lang="en-GB" sz="1600" b="1" dirty="0">
                <a:solidFill>
                  <a:srgbClr val="FF0000"/>
                </a:solidFill>
              </a:rPr>
              <a:t>Stockroom</a:t>
            </a:r>
          </a:p>
        </p:txBody>
      </p:sp>
      <p:sp>
        <p:nvSpPr>
          <p:cNvPr id="10" name="TextBox 9"/>
          <p:cNvSpPr txBox="1"/>
          <p:nvPr/>
        </p:nvSpPr>
        <p:spPr>
          <a:xfrm>
            <a:off x="6834029" y="5531806"/>
            <a:ext cx="1814920" cy="307777"/>
          </a:xfrm>
          <a:prstGeom prst="rect">
            <a:avLst/>
          </a:prstGeom>
          <a:noFill/>
        </p:spPr>
        <p:txBody>
          <a:bodyPr wrap="none" rtlCol="0">
            <a:spAutoFit/>
          </a:bodyPr>
          <a:lstStyle/>
          <a:p>
            <a:r>
              <a:rPr lang="en-GB" b="1" dirty="0">
                <a:solidFill>
                  <a:srgbClr val="FF0000"/>
                </a:solidFill>
              </a:rPr>
              <a:t>One Stockport Hub</a:t>
            </a:r>
          </a:p>
        </p:txBody>
      </p:sp>
      <p:sp>
        <p:nvSpPr>
          <p:cNvPr id="11" name="Right Arrow 10"/>
          <p:cNvSpPr/>
          <p:nvPr/>
        </p:nvSpPr>
        <p:spPr>
          <a:xfrm rot="11157086">
            <a:off x="6300654" y="5592610"/>
            <a:ext cx="514887" cy="1106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1157086">
            <a:off x="10367354" y="3292001"/>
            <a:ext cx="348599"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97;p2">
            <a:extLst>
              <a:ext uri="{FF2B5EF4-FFF2-40B4-BE49-F238E27FC236}">
                <a16:creationId xmlns:a16="http://schemas.microsoft.com/office/drawing/2014/main" id="{D7D61AF7-48A7-49CB-8E2F-846C512E780C}"/>
              </a:ext>
            </a:extLst>
          </p:cNvPr>
          <p:cNvSpPr txBox="1">
            <a:spLocks noGrp="1"/>
          </p:cNvSpPr>
          <p:nvPr>
            <p:ph type="title"/>
          </p:nvPr>
        </p:nvSpPr>
        <p:spPr>
          <a:xfrm>
            <a:off x="168884" y="729699"/>
            <a:ext cx="4642268" cy="755908"/>
          </a:xfrm>
          <a:prstGeom prst="rect">
            <a:avLst/>
          </a:prstGeom>
          <a:noFill/>
          <a:ln>
            <a:noFill/>
          </a:ln>
        </p:spPr>
        <p:txBody>
          <a:bodyPr spcFirstLastPara="1" wrap="square" lIns="91425" tIns="45700" rIns="91425" bIns="45700" anchor="t" anchorCtr="0">
            <a:normAutofit fontScale="90000"/>
          </a:bodyPr>
          <a:lstStyle/>
          <a:p>
            <a:pPr marL="0" lvl="0" indent="0" rtl="0">
              <a:lnSpc>
                <a:spcPct val="90000"/>
              </a:lnSpc>
              <a:spcBef>
                <a:spcPts val="0"/>
              </a:spcBef>
              <a:spcAft>
                <a:spcPts val="0"/>
              </a:spcAft>
              <a:buClr>
                <a:schemeClr val="dk1"/>
              </a:buClr>
              <a:buSzPts val="2800"/>
              <a:buFont typeface="Calibri"/>
              <a:buNone/>
            </a:pPr>
            <a:r>
              <a:rPr lang="en-GB" sz="2800" dirty="0"/>
              <a:t>In the heart of Merseyway</a:t>
            </a:r>
            <a:br>
              <a:rPr lang="en-GB" sz="2800" dirty="0"/>
            </a:br>
            <a:r>
              <a:rPr lang="en-GB" sz="2800" dirty="0"/>
              <a:t>on Adlington Walk.</a:t>
            </a:r>
            <a:endParaRPr sz="4800" dirty="0"/>
          </a:p>
        </p:txBody>
      </p:sp>
    </p:spTree>
    <p:extLst>
      <p:ext uri="{BB962C8B-B14F-4D97-AF65-F5344CB8AC3E}">
        <p14:creationId xmlns:p14="http://schemas.microsoft.com/office/powerpoint/2010/main" val="19509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e1a9ad9d63_0_96"/>
          <p:cNvSpPr txBox="1">
            <a:spLocks noGrp="1"/>
          </p:cNvSpPr>
          <p:nvPr>
            <p:ph type="title"/>
          </p:nvPr>
        </p:nvSpPr>
        <p:spPr>
          <a:xfrm>
            <a:off x="3200333" y="609364"/>
            <a:ext cx="8428800" cy="84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200" dirty="0"/>
              <a:t>What inspired Stockroom?</a:t>
            </a:r>
            <a:endParaRPr sz="3200" dirty="0"/>
          </a:p>
        </p:txBody>
      </p:sp>
      <p:sp>
        <p:nvSpPr>
          <p:cNvPr id="108" name="Google Shape;108;ge1a9ad9d63_0_96"/>
          <p:cNvSpPr txBox="1">
            <a:spLocks noGrp="1"/>
          </p:cNvSpPr>
          <p:nvPr>
            <p:ph type="body" idx="1"/>
          </p:nvPr>
        </p:nvSpPr>
        <p:spPr>
          <a:xfrm>
            <a:off x="7210275" y="1744374"/>
            <a:ext cx="4850700" cy="4447105"/>
          </a:xfrm>
          <a:prstGeom prst="rect">
            <a:avLst/>
          </a:prstGeom>
          <a:noFill/>
          <a:ln>
            <a:noFill/>
          </a:ln>
        </p:spPr>
        <p:txBody>
          <a:bodyPr spcFirstLastPara="1" wrap="square" lIns="91425" tIns="45700" rIns="91425" bIns="45700" anchor="t" anchorCtr="0">
            <a:noAutofit/>
          </a:bodyPr>
          <a:lstStyle/>
          <a:p>
            <a:pPr marL="609600" lvl="0" indent="0" algn="l" rtl="0">
              <a:lnSpc>
                <a:spcPct val="90000"/>
              </a:lnSpc>
              <a:spcBef>
                <a:spcPts val="0"/>
              </a:spcBef>
              <a:spcAft>
                <a:spcPts val="0"/>
              </a:spcAft>
              <a:buNone/>
            </a:pPr>
            <a:endParaRPr sz="1400" dirty="0">
              <a:solidFill>
                <a:srgbClr val="000000"/>
              </a:solidFill>
            </a:endParaRPr>
          </a:p>
          <a:p>
            <a:pPr marL="609600" lvl="0" indent="-393700" algn="l" rtl="0">
              <a:lnSpc>
                <a:spcPct val="90000"/>
              </a:lnSpc>
              <a:spcBef>
                <a:spcPts val="0"/>
              </a:spcBef>
              <a:spcAft>
                <a:spcPts val="0"/>
              </a:spcAft>
              <a:buClr>
                <a:srgbClr val="000000"/>
              </a:buClr>
              <a:buSzPts val="1400"/>
              <a:buChar char="●"/>
            </a:pPr>
            <a:r>
              <a:rPr lang="en-GB" sz="1400" dirty="0">
                <a:solidFill>
                  <a:srgbClr val="000000"/>
                </a:solidFill>
              </a:rPr>
              <a:t>While Chester and Tower Hamlets have brought a huge increase in visitors to town centre locations, </a:t>
            </a:r>
            <a:r>
              <a:rPr lang="en-GB" sz="1400" b="1" dirty="0">
                <a:solidFill>
                  <a:srgbClr val="000000"/>
                </a:solidFill>
              </a:rPr>
              <a:t>nationally, </a:t>
            </a:r>
            <a:r>
              <a:rPr lang="en-GB" sz="1400" b="1" dirty="0">
                <a:solidFill>
                  <a:schemeClr val="bg2"/>
                </a:solidFill>
              </a:rPr>
              <a:t>libraries have struggled with the Department for Digital, Culture, Media and Sport identifying a 17% drop in usage between 2005 and 2020.</a:t>
            </a:r>
          </a:p>
          <a:p>
            <a:pPr marL="609600" lvl="0" indent="-393700" algn="l" rtl="0">
              <a:lnSpc>
                <a:spcPct val="90000"/>
              </a:lnSpc>
              <a:spcBef>
                <a:spcPts val="0"/>
              </a:spcBef>
              <a:spcAft>
                <a:spcPts val="0"/>
              </a:spcAft>
              <a:buClr>
                <a:srgbClr val="000000"/>
              </a:buClr>
              <a:buSzPts val="1400"/>
              <a:buChar char="●"/>
            </a:pPr>
            <a:endParaRPr sz="1400" dirty="0">
              <a:solidFill>
                <a:srgbClr val="000000"/>
              </a:solidFill>
            </a:endParaRPr>
          </a:p>
          <a:p>
            <a:pPr marL="609600" lvl="0" indent="-393700" algn="l" rtl="0">
              <a:lnSpc>
                <a:spcPct val="90000"/>
              </a:lnSpc>
              <a:spcBef>
                <a:spcPts val="0"/>
              </a:spcBef>
              <a:spcAft>
                <a:spcPts val="0"/>
              </a:spcAft>
              <a:buClr>
                <a:srgbClr val="000000"/>
              </a:buClr>
              <a:buSzPts val="1400"/>
              <a:buChar char="●"/>
            </a:pPr>
            <a:r>
              <a:rPr lang="en-GB" sz="1400" b="1" dirty="0">
                <a:solidFill>
                  <a:srgbClr val="000000"/>
                </a:solidFill>
              </a:rPr>
              <a:t>Stockroom would inspire lifelong learning among children, young people and adults of all ages </a:t>
            </a:r>
            <a:r>
              <a:rPr lang="en-GB" sz="1400" dirty="0">
                <a:solidFill>
                  <a:srgbClr val="000000"/>
                </a:solidFill>
              </a:rPr>
              <a:t>and help the borough to address the underperformance of educational attainment, particularly at ‘A’ Level and among children in disadvantaged areas or with special educational needs or disabilities.  </a:t>
            </a:r>
            <a:endParaRPr sz="1400" dirty="0">
              <a:solidFill>
                <a:srgbClr val="000000"/>
              </a:solidFill>
            </a:endParaRPr>
          </a:p>
          <a:p>
            <a:pPr marL="609600" lvl="0" indent="0" algn="l" rtl="0">
              <a:lnSpc>
                <a:spcPct val="90000"/>
              </a:lnSpc>
              <a:spcBef>
                <a:spcPts val="0"/>
              </a:spcBef>
              <a:spcAft>
                <a:spcPts val="0"/>
              </a:spcAft>
              <a:buNone/>
            </a:pPr>
            <a:endParaRPr sz="1400" dirty="0">
              <a:solidFill>
                <a:srgbClr val="000000"/>
              </a:solidFill>
            </a:endParaRPr>
          </a:p>
          <a:p>
            <a:pPr marL="609600" lvl="0" indent="-393700" algn="l" rtl="0">
              <a:lnSpc>
                <a:spcPct val="90000"/>
              </a:lnSpc>
              <a:spcBef>
                <a:spcPts val="0"/>
              </a:spcBef>
              <a:spcAft>
                <a:spcPts val="0"/>
              </a:spcAft>
              <a:buClr>
                <a:srgbClr val="000000"/>
              </a:buClr>
              <a:buSzPts val="1400"/>
              <a:buChar char="●"/>
            </a:pPr>
            <a:r>
              <a:rPr lang="en-GB" sz="1400" b="1" dirty="0">
                <a:solidFill>
                  <a:srgbClr val="000000"/>
                </a:solidFill>
              </a:rPr>
              <a:t>In addition there are 11,000 adults in Stockport who have real trouble reading. </a:t>
            </a:r>
            <a:r>
              <a:rPr lang="en-GB" sz="1400" dirty="0">
                <a:solidFill>
                  <a:srgbClr val="000000"/>
                </a:solidFill>
              </a:rPr>
              <a:t>For them, everyday tasks such as booking a doctors appointment, reading road signs or food shopping can be incredibly challenging.</a:t>
            </a:r>
            <a:endParaRPr sz="1400" dirty="0">
              <a:solidFill>
                <a:srgbClr val="000000"/>
              </a:solidFill>
            </a:endParaRPr>
          </a:p>
          <a:p>
            <a:pPr marL="0" lvl="0" indent="0" algn="l" rtl="0">
              <a:spcBef>
                <a:spcPts val="0"/>
              </a:spcBef>
              <a:spcAft>
                <a:spcPts val="0"/>
              </a:spcAft>
              <a:buNone/>
            </a:pPr>
            <a:endParaRPr sz="1400" dirty="0">
              <a:solidFill>
                <a:srgbClr val="000000"/>
              </a:solidFill>
            </a:endParaRPr>
          </a:p>
          <a:p>
            <a:pPr marL="0" lvl="0" indent="0" algn="l" rtl="0">
              <a:lnSpc>
                <a:spcPct val="100000"/>
              </a:lnSpc>
              <a:spcBef>
                <a:spcPts val="500"/>
              </a:spcBef>
              <a:spcAft>
                <a:spcPts val="0"/>
              </a:spcAft>
              <a:buNone/>
            </a:pPr>
            <a:endParaRPr sz="1300" dirty="0">
              <a:solidFill>
                <a:srgbClr val="000000"/>
              </a:solidFill>
            </a:endParaRPr>
          </a:p>
        </p:txBody>
      </p:sp>
      <p:sp>
        <p:nvSpPr>
          <p:cNvPr id="109" name="Google Shape;109;ge1a9ad9d63_0_96"/>
          <p:cNvSpPr txBox="1"/>
          <p:nvPr/>
        </p:nvSpPr>
        <p:spPr>
          <a:xfrm>
            <a:off x="3395107" y="1847954"/>
            <a:ext cx="4019626" cy="3868721"/>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dirty="0">
              <a:solidFill>
                <a:schemeClr val="dk2"/>
              </a:solidFill>
              <a:latin typeface="Montserrat"/>
              <a:ea typeface="Montserrat"/>
              <a:cs typeface="Montserrat"/>
              <a:sym typeface="Montserrat"/>
            </a:endParaRPr>
          </a:p>
          <a:p>
            <a:pPr marL="457200" lvl="0" indent="-317500" algn="l" rtl="0">
              <a:lnSpc>
                <a:spcPct val="90000"/>
              </a:lnSpc>
              <a:spcBef>
                <a:spcPts val="0"/>
              </a:spcBef>
              <a:spcAft>
                <a:spcPts val="0"/>
              </a:spcAft>
              <a:buClr>
                <a:schemeClr val="dk2"/>
              </a:buClr>
              <a:buSzPts val="1400"/>
              <a:buFont typeface="Montserrat"/>
              <a:buChar char="●"/>
            </a:pPr>
            <a:r>
              <a:rPr lang="en-GB" b="1" dirty="0" err="1">
                <a:solidFill>
                  <a:schemeClr val="dk2"/>
                </a:solidFill>
                <a:latin typeface="Montserrat"/>
                <a:ea typeface="Montserrat"/>
                <a:cs typeface="Montserrat"/>
                <a:sym typeface="Montserrat"/>
              </a:rPr>
              <a:t>Storyhouse</a:t>
            </a:r>
            <a:r>
              <a:rPr lang="en-GB" b="1" dirty="0">
                <a:solidFill>
                  <a:schemeClr val="dk2"/>
                </a:solidFill>
                <a:latin typeface="Montserrat"/>
                <a:ea typeface="Montserrat"/>
                <a:cs typeface="Montserrat"/>
                <a:sym typeface="Montserrat"/>
              </a:rPr>
              <a:t> in Chester has attracted more than one million visitors a year</a:t>
            </a:r>
            <a:r>
              <a:rPr lang="en-GB" dirty="0">
                <a:solidFill>
                  <a:schemeClr val="dk2"/>
                </a:solidFill>
                <a:latin typeface="Montserrat"/>
                <a:ea typeface="Montserrat"/>
                <a:cs typeface="Montserrat"/>
                <a:sym typeface="Montserrat"/>
              </a:rPr>
              <a:t> to a multi-use facility in the city centre. It has become a new home to 150 local groups and driven a significant increase in reading among young people.</a:t>
            </a:r>
            <a:endParaRPr dirty="0">
              <a:solidFill>
                <a:schemeClr val="dk2"/>
              </a:solidFill>
              <a:latin typeface="Montserrat"/>
              <a:ea typeface="Montserrat"/>
              <a:cs typeface="Montserrat"/>
              <a:sym typeface="Montserrat"/>
            </a:endParaRPr>
          </a:p>
          <a:p>
            <a:pPr marL="0" lvl="0" indent="0" algn="l" rtl="0">
              <a:lnSpc>
                <a:spcPct val="90000"/>
              </a:lnSpc>
              <a:spcBef>
                <a:spcPts val="0"/>
              </a:spcBef>
              <a:spcAft>
                <a:spcPts val="0"/>
              </a:spcAft>
              <a:buNone/>
            </a:pPr>
            <a:endParaRPr dirty="0">
              <a:solidFill>
                <a:schemeClr val="dk2"/>
              </a:solidFill>
              <a:latin typeface="Montserrat"/>
              <a:ea typeface="Montserrat"/>
              <a:cs typeface="Montserrat"/>
              <a:sym typeface="Montserrat"/>
            </a:endParaRPr>
          </a:p>
          <a:p>
            <a:pPr marL="457200" lvl="0" indent="-317500" algn="l" rtl="0">
              <a:lnSpc>
                <a:spcPct val="90000"/>
              </a:lnSpc>
              <a:spcBef>
                <a:spcPts val="0"/>
              </a:spcBef>
              <a:spcAft>
                <a:spcPts val="0"/>
              </a:spcAft>
              <a:buClr>
                <a:schemeClr val="dk2"/>
              </a:buClr>
              <a:buSzPts val="1400"/>
              <a:buFont typeface="Montserrat"/>
              <a:buChar char="●"/>
            </a:pPr>
            <a:r>
              <a:rPr lang="en-GB" dirty="0">
                <a:solidFill>
                  <a:schemeClr val="dk2"/>
                </a:solidFill>
                <a:latin typeface="Montserrat"/>
                <a:ea typeface="Montserrat"/>
                <a:cs typeface="Montserrat"/>
                <a:sym typeface="Montserrat"/>
              </a:rPr>
              <a:t>After creating new mixed-use town centre libraries and cultural hub, visitor figures at </a:t>
            </a:r>
            <a:r>
              <a:rPr lang="en-GB" b="1" dirty="0">
                <a:solidFill>
                  <a:schemeClr val="dk2"/>
                </a:solidFill>
                <a:latin typeface="Montserrat"/>
                <a:ea typeface="Montserrat"/>
                <a:cs typeface="Montserrat"/>
                <a:sym typeface="Montserrat"/>
              </a:rPr>
              <a:t>Tower Hamlets Idea Stores increased from 550,000 to more than 2 million. </a:t>
            </a:r>
            <a:br>
              <a:rPr lang="en-GB" dirty="0">
                <a:solidFill>
                  <a:schemeClr val="dk2"/>
                </a:solidFill>
                <a:latin typeface="Montserrat"/>
                <a:ea typeface="Montserrat"/>
                <a:cs typeface="Montserrat"/>
                <a:sym typeface="Montserrat"/>
              </a:rPr>
            </a:br>
            <a:endParaRPr lang="en-GB" dirty="0">
              <a:solidFill>
                <a:schemeClr val="dk2"/>
              </a:solidFill>
              <a:latin typeface="Montserrat"/>
              <a:ea typeface="Montserrat"/>
              <a:cs typeface="Montserrat"/>
              <a:sym typeface="Montserrat"/>
            </a:endParaRPr>
          </a:p>
          <a:p>
            <a:pPr marL="457200" lvl="0" indent="-317500" algn="l" rtl="0">
              <a:lnSpc>
                <a:spcPct val="90000"/>
              </a:lnSpc>
              <a:spcBef>
                <a:spcPts val="0"/>
              </a:spcBef>
              <a:spcAft>
                <a:spcPts val="0"/>
              </a:spcAft>
              <a:buClr>
                <a:schemeClr val="dk2"/>
              </a:buClr>
              <a:buSzPts val="1400"/>
              <a:buFont typeface="Montserrat"/>
              <a:buChar char="●"/>
            </a:pPr>
            <a:r>
              <a:rPr lang="en-GB" b="1" dirty="0">
                <a:solidFill>
                  <a:schemeClr val="dk2"/>
                </a:solidFill>
                <a:latin typeface="Montserrat"/>
                <a:ea typeface="Montserrat"/>
                <a:cs typeface="Montserrat"/>
                <a:sym typeface="Montserrat"/>
              </a:rPr>
              <a:t>Investment in 21</a:t>
            </a:r>
            <a:r>
              <a:rPr lang="en-GB" b="1" baseline="30000" dirty="0">
                <a:solidFill>
                  <a:schemeClr val="dk2"/>
                </a:solidFill>
                <a:latin typeface="Montserrat"/>
                <a:ea typeface="Montserrat"/>
                <a:cs typeface="Montserrat"/>
                <a:sym typeface="Montserrat"/>
              </a:rPr>
              <a:t>st</a:t>
            </a:r>
            <a:r>
              <a:rPr lang="en-GB" b="1" dirty="0">
                <a:solidFill>
                  <a:schemeClr val="dk2"/>
                </a:solidFill>
                <a:latin typeface="Montserrat"/>
                <a:ea typeface="Montserrat"/>
                <a:cs typeface="Montserrat"/>
                <a:sym typeface="Montserrat"/>
              </a:rPr>
              <a:t> Century facilities  enabled Chester and Tower Hamlets to buck a national trend.</a:t>
            </a:r>
          </a:p>
          <a:p>
            <a:pPr marL="457200" lvl="0" indent="-317500" algn="l" rtl="0">
              <a:lnSpc>
                <a:spcPct val="90000"/>
              </a:lnSpc>
              <a:spcBef>
                <a:spcPts val="0"/>
              </a:spcBef>
              <a:spcAft>
                <a:spcPts val="0"/>
              </a:spcAft>
              <a:buClr>
                <a:schemeClr val="dk2"/>
              </a:buClr>
              <a:buSzPts val="1400"/>
              <a:buFont typeface="Montserrat"/>
              <a:buChar char="●"/>
            </a:pPr>
            <a:endParaRPr dirty="0">
              <a:solidFill>
                <a:schemeClr val="dk2"/>
              </a:solidFill>
              <a:latin typeface="Montserrat"/>
              <a:ea typeface="Montserrat"/>
              <a:cs typeface="Montserrat"/>
              <a:sym typeface="Montserrat"/>
            </a:endParaRPr>
          </a:p>
        </p:txBody>
      </p:sp>
      <p:pic>
        <p:nvPicPr>
          <p:cNvPr id="110" name="Google Shape;110;ge1a9ad9d63_0_96"/>
          <p:cNvPicPr preferRelativeResize="0"/>
          <p:nvPr/>
        </p:nvPicPr>
        <p:blipFill rotWithShape="1">
          <a:blip r:embed="rId3" cstate="print">
            <a:alphaModFix/>
            <a:extLst>
              <a:ext uri="{28A0092B-C50C-407E-A947-70E740481C1C}">
                <a14:useLocalDpi xmlns:a14="http://schemas.microsoft.com/office/drawing/2010/main"/>
              </a:ext>
            </a:extLst>
          </a:blip>
          <a:srcRect l="4495" r="4504"/>
          <a:stretch/>
        </p:blipFill>
        <p:spPr>
          <a:xfrm>
            <a:off x="261664" y="2408850"/>
            <a:ext cx="2719800" cy="2040300"/>
          </a:xfrm>
          <a:prstGeom prst="roundRect">
            <a:avLst>
              <a:gd name="adj" fmla="val 16667"/>
            </a:avLst>
          </a:prstGeom>
          <a:noFill/>
          <a:ln>
            <a:noFill/>
          </a:ln>
        </p:spPr>
      </p:pic>
      <p:pic>
        <p:nvPicPr>
          <p:cNvPr id="111" name="Google Shape;111;ge1a9ad9d63_0_96"/>
          <p:cNvPicPr preferRelativeResize="0"/>
          <p:nvPr/>
        </p:nvPicPr>
        <p:blipFill rotWithShape="1">
          <a:blip r:embed="rId4">
            <a:alphaModFix/>
          </a:blip>
          <a:srcRect l="2714" r="2714"/>
          <a:stretch/>
        </p:blipFill>
        <p:spPr>
          <a:xfrm>
            <a:off x="261675" y="4742125"/>
            <a:ext cx="2719800" cy="1949100"/>
          </a:xfrm>
          <a:prstGeom prst="roundRect">
            <a:avLst>
              <a:gd name="adj" fmla="val 16667"/>
            </a:avLst>
          </a:prstGeom>
          <a:noFill/>
          <a:ln>
            <a:noFill/>
          </a:ln>
        </p:spPr>
      </p:pic>
      <p:pic>
        <p:nvPicPr>
          <p:cNvPr id="112" name="Google Shape;112;ge1a9ad9d63_0_96"/>
          <p:cNvPicPr preferRelativeResize="0"/>
          <p:nvPr/>
        </p:nvPicPr>
        <p:blipFill rotWithShape="1">
          <a:blip r:embed="rId5">
            <a:alphaModFix/>
          </a:blip>
          <a:srcRect l="3600" r="3600"/>
          <a:stretch/>
        </p:blipFill>
        <p:spPr>
          <a:xfrm>
            <a:off x="261675" y="216975"/>
            <a:ext cx="2719800" cy="1949100"/>
          </a:xfrm>
          <a:prstGeom prst="roundRect">
            <a:avLst>
              <a:gd name="adj" fmla="val 16667"/>
            </a:avLst>
          </a:prstGeom>
          <a:noFill/>
          <a:ln>
            <a:noFill/>
          </a:ln>
        </p:spPr>
      </p:pic>
      <p:sp>
        <p:nvSpPr>
          <p:cNvPr id="2" name="TextBox 1"/>
          <p:cNvSpPr txBox="1"/>
          <p:nvPr/>
        </p:nvSpPr>
        <p:spPr>
          <a:xfrm>
            <a:off x="3294046" y="1185455"/>
            <a:ext cx="8553945" cy="954107"/>
          </a:xfrm>
          <a:prstGeom prst="rect">
            <a:avLst/>
          </a:prstGeom>
          <a:noFill/>
        </p:spPr>
        <p:txBody>
          <a:bodyPr wrap="none" rtlCol="0">
            <a:spAutoFit/>
          </a:bodyPr>
          <a:lstStyle/>
          <a:p>
            <a:r>
              <a:rPr lang="en-GB" dirty="0">
                <a:solidFill>
                  <a:srgbClr val="222222"/>
                </a:solidFill>
                <a:highlight>
                  <a:srgbClr val="FFFFFF"/>
                </a:highlight>
                <a:latin typeface="Montserrat"/>
                <a:ea typeface="Montserrat"/>
                <a:cs typeface="Montserrat"/>
                <a:sym typeface="Montserrat"/>
              </a:rPr>
              <a:t>There are strong national and international examples of the benefits of library, heritage, </a:t>
            </a:r>
            <a:br>
              <a:rPr lang="en-GB" dirty="0">
                <a:solidFill>
                  <a:srgbClr val="222222"/>
                </a:solidFill>
                <a:highlight>
                  <a:srgbClr val="FFFFFF"/>
                </a:highlight>
                <a:latin typeface="Montserrat"/>
                <a:ea typeface="Montserrat"/>
                <a:cs typeface="Montserrat"/>
                <a:sym typeface="Montserrat"/>
              </a:rPr>
            </a:br>
            <a:r>
              <a:rPr lang="en-GB" dirty="0">
                <a:solidFill>
                  <a:srgbClr val="222222"/>
                </a:solidFill>
                <a:highlight>
                  <a:srgbClr val="FFFFFF"/>
                </a:highlight>
                <a:latin typeface="Montserrat"/>
                <a:ea typeface="Montserrat"/>
                <a:cs typeface="Montserrat"/>
                <a:sym typeface="Montserrat"/>
              </a:rPr>
              <a:t>cultural, education and other services moving into shared locations which are easy to access. </a:t>
            </a:r>
            <a:br>
              <a:rPr lang="en-GB" dirty="0">
                <a:solidFill>
                  <a:srgbClr val="222222"/>
                </a:solidFill>
                <a:highlight>
                  <a:srgbClr val="FFFFFF"/>
                </a:highlight>
                <a:latin typeface="Montserrat"/>
                <a:ea typeface="Montserrat"/>
                <a:cs typeface="Montserrat"/>
                <a:sym typeface="Montserrat"/>
              </a:rPr>
            </a:br>
            <a:r>
              <a:rPr lang="en-GB" dirty="0">
                <a:solidFill>
                  <a:srgbClr val="222222"/>
                </a:solidFill>
                <a:highlight>
                  <a:srgbClr val="FFFFFF"/>
                </a:highlight>
                <a:latin typeface="Montserrat"/>
                <a:ea typeface="Montserrat"/>
                <a:cs typeface="Montserrat"/>
                <a:sym typeface="Montserrat"/>
              </a:rPr>
              <a:t>We've looked elsewhere at how this can work.</a:t>
            </a:r>
          </a:p>
          <a:p>
            <a:endParaRPr lang="en-GB" dirty="0"/>
          </a:p>
        </p:txBody>
      </p:sp>
    </p:spTree>
    <p:extLst>
      <p:ext uri="{BB962C8B-B14F-4D97-AF65-F5344CB8AC3E}">
        <p14:creationId xmlns:p14="http://schemas.microsoft.com/office/powerpoint/2010/main" val="324231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200333" y="676493"/>
            <a:ext cx="8428800" cy="84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200" dirty="0"/>
              <a:t>What could Stockroom be?</a:t>
            </a:r>
            <a:endParaRPr sz="3200" dirty="0"/>
          </a:p>
        </p:txBody>
      </p:sp>
      <p:sp>
        <p:nvSpPr>
          <p:cNvPr id="118" name="Google Shape;118;p3"/>
          <p:cNvSpPr txBox="1">
            <a:spLocks noGrp="1"/>
          </p:cNvSpPr>
          <p:nvPr>
            <p:ph type="body" idx="1"/>
          </p:nvPr>
        </p:nvSpPr>
        <p:spPr>
          <a:xfrm>
            <a:off x="3200332" y="1343634"/>
            <a:ext cx="8991668" cy="4772686"/>
          </a:xfrm>
          <a:prstGeom prst="rect">
            <a:avLst/>
          </a:prstGeom>
          <a:noFill/>
          <a:ln>
            <a:noFill/>
          </a:ln>
        </p:spPr>
        <p:txBody>
          <a:bodyPr spcFirstLastPara="1" wrap="square" lIns="91425" tIns="45700" rIns="91425" bIns="45700" anchor="t" anchorCtr="0">
            <a:noAutofit/>
          </a:bodyPr>
          <a:lstStyle/>
          <a:p>
            <a:pPr marL="609600" lvl="0" indent="-400050" algn="l" rtl="0">
              <a:spcBef>
                <a:spcPts val="0"/>
              </a:spcBef>
              <a:spcAft>
                <a:spcPts val="0"/>
              </a:spcAft>
              <a:buSzPts val="1500"/>
              <a:buChar char="●"/>
            </a:pPr>
            <a:r>
              <a:rPr lang="en-GB" sz="1400" b="1" dirty="0"/>
              <a:t>Stockroom - a ‘learning and discovery space’ </a:t>
            </a:r>
            <a:r>
              <a:rPr lang="en-GB" sz="1400" dirty="0"/>
              <a:t>which could inspire, entertain and support the people of Stockport and drive people back into the town centre, better supporting shops and businesses.</a:t>
            </a:r>
          </a:p>
          <a:p>
            <a:pPr marL="209550" lvl="0" indent="0" algn="l" rtl="0">
              <a:spcBef>
                <a:spcPts val="0"/>
              </a:spcBef>
              <a:spcAft>
                <a:spcPts val="0"/>
              </a:spcAft>
              <a:buSzPts val="1500"/>
              <a:buNone/>
            </a:pPr>
            <a:endParaRPr sz="1400" dirty="0"/>
          </a:p>
          <a:p>
            <a:pPr marL="609600" lvl="0" indent="-400050" algn="l" rtl="0">
              <a:spcBef>
                <a:spcPts val="0"/>
              </a:spcBef>
              <a:spcAft>
                <a:spcPts val="0"/>
              </a:spcAft>
              <a:buSzPts val="1500"/>
              <a:buChar char="●"/>
            </a:pPr>
            <a:r>
              <a:rPr lang="en-GB" sz="1400" b="1" dirty="0"/>
              <a:t>Stockroom - bigger than a football pitch</a:t>
            </a:r>
            <a:r>
              <a:rPr lang="en-GB" sz="1400" dirty="0"/>
              <a:t>, filled with great stuff to discover</a:t>
            </a:r>
          </a:p>
          <a:p>
            <a:pPr marL="209550" lvl="0" indent="0" algn="l" rtl="0">
              <a:spcBef>
                <a:spcPts val="0"/>
              </a:spcBef>
              <a:spcAft>
                <a:spcPts val="0"/>
              </a:spcAft>
              <a:buSzPts val="1500"/>
              <a:buNone/>
            </a:pPr>
            <a:endParaRPr lang="en-GB" sz="1400" dirty="0"/>
          </a:p>
          <a:p>
            <a:pPr marL="609600" lvl="0" indent="-400050" algn="l" rtl="0">
              <a:spcBef>
                <a:spcPts val="0"/>
              </a:spcBef>
              <a:spcAft>
                <a:spcPts val="0"/>
              </a:spcAft>
              <a:buSzPts val="1500"/>
              <a:buChar char="●"/>
            </a:pPr>
            <a:r>
              <a:rPr lang="en-GB" sz="1400" b="1" dirty="0"/>
              <a:t>Stockroom –</a:t>
            </a:r>
            <a:r>
              <a:rPr lang="en-GB" sz="1400" dirty="0"/>
              <a:t> a truly </a:t>
            </a:r>
            <a:r>
              <a:rPr lang="en-GB" sz="1400" b="1" dirty="0"/>
              <a:t>inclusive space for everyone </a:t>
            </a:r>
            <a:r>
              <a:rPr lang="en-GB" sz="1400" dirty="0"/>
              <a:t>to use, fully accessible and with features designed in partnership with people with dementia and those on the autistic spectrum</a:t>
            </a:r>
          </a:p>
          <a:p>
            <a:pPr marL="609600" lvl="0" indent="-400050" algn="l" rtl="0">
              <a:spcBef>
                <a:spcPts val="0"/>
              </a:spcBef>
              <a:spcAft>
                <a:spcPts val="0"/>
              </a:spcAft>
              <a:buSzPts val="1500"/>
              <a:buChar char="●"/>
            </a:pPr>
            <a:endParaRPr lang="en-GB" sz="1400" dirty="0"/>
          </a:p>
          <a:p>
            <a:pPr marL="609600" lvl="0" indent="-400050" algn="l" rtl="0">
              <a:spcBef>
                <a:spcPts val="0"/>
              </a:spcBef>
              <a:spcAft>
                <a:spcPts val="0"/>
              </a:spcAft>
              <a:buSzPts val="1500"/>
              <a:buChar char="●"/>
            </a:pPr>
            <a:r>
              <a:rPr lang="en-GB" sz="1400" b="1" dirty="0"/>
              <a:t>Stockroom</a:t>
            </a:r>
            <a:r>
              <a:rPr lang="en-GB" sz="1400" dirty="0"/>
              <a:t> - a fantastic, convenient new arrival point for the town centre, could </a:t>
            </a:r>
            <a:r>
              <a:rPr lang="en-GB" sz="1400" b="1" dirty="0"/>
              <a:t>breathe new life into empty retail spaces </a:t>
            </a:r>
            <a:r>
              <a:rPr lang="en-GB" sz="1400" dirty="0"/>
              <a:t>in the heart of Merseyway.</a:t>
            </a:r>
            <a:br>
              <a:rPr lang="en-GB" sz="1400" dirty="0"/>
            </a:br>
            <a:endParaRPr lang="en-GB" sz="1400" dirty="0"/>
          </a:p>
          <a:p>
            <a:pPr marL="609600" lvl="0" indent="-400050" algn="l" rtl="0">
              <a:spcBef>
                <a:spcPts val="0"/>
              </a:spcBef>
              <a:spcAft>
                <a:spcPts val="0"/>
              </a:spcAft>
              <a:buSzPts val="1500"/>
              <a:buChar char="●"/>
            </a:pPr>
            <a:r>
              <a:rPr lang="en-GB" sz="1400" b="1" dirty="0"/>
              <a:t>Stockroom</a:t>
            </a:r>
            <a:r>
              <a:rPr lang="en-GB" sz="1400" dirty="0"/>
              <a:t> - </a:t>
            </a:r>
            <a:r>
              <a:rPr lang="en-GB" sz="1400" b="1" dirty="0"/>
              <a:t>a place to celebrate </a:t>
            </a:r>
            <a:r>
              <a:rPr lang="en-GB" sz="1400" dirty="0"/>
              <a:t>the rich culture, creativity and diversity of Stockport, where the past, present and future could come together.</a:t>
            </a:r>
          </a:p>
          <a:p>
            <a:pPr marL="609600" lvl="0" indent="-400050" algn="l" rtl="0">
              <a:spcBef>
                <a:spcPts val="0"/>
              </a:spcBef>
              <a:spcAft>
                <a:spcPts val="0"/>
              </a:spcAft>
              <a:buSzPts val="1500"/>
              <a:buChar char="●"/>
            </a:pPr>
            <a:endParaRPr lang="en-GB" sz="1400" dirty="0"/>
          </a:p>
          <a:p>
            <a:pPr marL="609600" lvl="0" indent="-400050" algn="l" rtl="0">
              <a:spcBef>
                <a:spcPts val="0"/>
              </a:spcBef>
              <a:spcAft>
                <a:spcPts val="0"/>
              </a:spcAft>
              <a:buSzPts val="1500"/>
              <a:buChar char="●"/>
            </a:pPr>
            <a:r>
              <a:rPr lang="en-GB" sz="1400" b="1" dirty="0"/>
              <a:t>Stockroom </a:t>
            </a:r>
            <a:r>
              <a:rPr lang="en-GB" sz="1400" dirty="0"/>
              <a:t>- a place to </a:t>
            </a:r>
            <a:r>
              <a:rPr lang="en-GB" sz="1400" b="1" dirty="0"/>
              <a:t>spend time exploring </a:t>
            </a:r>
            <a:r>
              <a:rPr lang="en-GB" sz="1400" dirty="0"/>
              <a:t>with friends and family, children and grandchildren, parents and grandparents.</a:t>
            </a:r>
          </a:p>
          <a:p>
            <a:pPr marL="609600" lvl="0" indent="-400050" algn="l" rtl="0">
              <a:spcBef>
                <a:spcPts val="0"/>
              </a:spcBef>
              <a:spcAft>
                <a:spcPts val="0"/>
              </a:spcAft>
              <a:buSzPts val="1500"/>
              <a:buChar char="●"/>
            </a:pPr>
            <a:endParaRPr lang="en-GB" sz="1400" dirty="0"/>
          </a:p>
          <a:p>
            <a:pPr marL="609600" lvl="0" indent="-400050" algn="l" rtl="0">
              <a:spcBef>
                <a:spcPts val="0"/>
              </a:spcBef>
              <a:spcAft>
                <a:spcPts val="0"/>
              </a:spcAft>
              <a:buSzPts val="1500"/>
              <a:buChar char="●"/>
            </a:pPr>
            <a:r>
              <a:rPr lang="en-GB" sz="1400" b="1" dirty="0"/>
              <a:t>Stockroom</a:t>
            </a:r>
            <a:r>
              <a:rPr lang="en-GB" sz="1400" dirty="0"/>
              <a:t> – with brand new </a:t>
            </a:r>
            <a:r>
              <a:rPr lang="en-GB" sz="1400" b="1" dirty="0"/>
              <a:t>'best in class' </a:t>
            </a:r>
            <a:r>
              <a:rPr lang="en-GB" sz="1400" dirty="0"/>
              <a:t>toilet facilities with enhanced facilities for people with a disability.</a:t>
            </a:r>
            <a:endParaRPr sz="1400" dirty="0"/>
          </a:p>
          <a:p>
            <a:pPr marL="609600" lvl="0" indent="0" algn="l" rtl="0">
              <a:spcBef>
                <a:spcPts val="0"/>
              </a:spcBef>
              <a:spcAft>
                <a:spcPts val="0"/>
              </a:spcAft>
              <a:buNone/>
            </a:pPr>
            <a:endParaRPr sz="1400" dirty="0"/>
          </a:p>
          <a:p>
            <a:pPr marL="0" lvl="0" indent="0" algn="l" rtl="0">
              <a:lnSpc>
                <a:spcPct val="100000"/>
              </a:lnSpc>
              <a:spcBef>
                <a:spcPts val="500"/>
              </a:spcBef>
              <a:spcAft>
                <a:spcPts val="0"/>
              </a:spcAft>
              <a:buNone/>
            </a:pPr>
            <a:endParaRPr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2096" y="1363625"/>
            <a:ext cx="2727938" cy="181567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2096" y="3477455"/>
            <a:ext cx="2696895" cy="1797930"/>
          </a:xfrm>
          <a:prstGeom prst="rect">
            <a:avLst/>
          </a:prstGeom>
        </p:spPr>
      </p:pic>
    </p:spTree>
    <p:extLst>
      <p:ext uri="{BB962C8B-B14F-4D97-AF65-F5344CB8AC3E}">
        <p14:creationId xmlns:p14="http://schemas.microsoft.com/office/powerpoint/2010/main" val="6775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e1a9ad9d63_0_65"/>
          <p:cNvSpPr txBox="1">
            <a:spLocks noGrp="1"/>
          </p:cNvSpPr>
          <p:nvPr>
            <p:ph type="title"/>
          </p:nvPr>
        </p:nvSpPr>
        <p:spPr>
          <a:xfrm>
            <a:off x="3200333" y="767933"/>
            <a:ext cx="8428800" cy="84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200" dirty="0"/>
              <a:t>What could Stockroom offer for the people of Stockport?	</a:t>
            </a:r>
            <a:endParaRPr sz="3200" dirty="0"/>
          </a:p>
        </p:txBody>
      </p:sp>
      <p:sp>
        <p:nvSpPr>
          <p:cNvPr id="126" name="Google Shape;126;ge1a9ad9d63_0_65"/>
          <p:cNvSpPr txBox="1">
            <a:spLocks noGrp="1"/>
          </p:cNvSpPr>
          <p:nvPr>
            <p:ph type="body" idx="1"/>
          </p:nvPr>
        </p:nvSpPr>
        <p:spPr>
          <a:xfrm>
            <a:off x="3807385" y="1629565"/>
            <a:ext cx="7214695" cy="4230300"/>
          </a:xfrm>
          <a:prstGeom prst="rect">
            <a:avLst/>
          </a:prstGeom>
          <a:noFill/>
          <a:ln>
            <a:noFill/>
          </a:ln>
        </p:spPr>
        <p:txBody>
          <a:bodyPr spcFirstLastPara="1" wrap="square" lIns="91425" tIns="45700" rIns="91425" bIns="45700" anchor="t" anchorCtr="0">
            <a:noAutofit/>
          </a:bodyPr>
          <a:lstStyle/>
          <a:p>
            <a:pPr marL="609600" lvl="0" indent="-374650" algn="l" rtl="0">
              <a:lnSpc>
                <a:spcPct val="70000"/>
              </a:lnSpc>
              <a:spcBef>
                <a:spcPts val="1000"/>
              </a:spcBef>
              <a:spcAft>
                <a:spcPts val="0"/>
              </a:spcAft>
              <a:buClr>
                <a:schemeClr val="dk1"/>
              </a:buClr>
              <a:buSzPts val="1100"/>
              <a:buChar char="●"/>
            </a:pPr>
            <a:r>
              <a:rPr lang="en-GB" sz="1200" b="1" dirty="0">
                <a:solidFill>
                  <a:schemeClr val="dk1"/>
                </a:solidFill>
              </a:rPr>
              <a:t>Greater prosperity</a:t>
            </a:r>
            <a:endParaRPr sz="1200" b="1" dirty="0">
              <a:solidFill>
                <a:schemeClr val="dk1"/>
              </a:solidFill>
            </a:endParaRPr>
          </a:p>
          <a:p>
            <a:pPr marL="762000" indent="-374650">
              <a:lnSpc>
                <a:spcPct val="100000"/>
              </a:lnSpc>
              <a:spcBef>
                <a:spcPts val="1000"/>
              </a:spcBef>
              <a:buSzPts val="1100"/>
              <a:buChar char="○"/>
            </a:pPr>
            <a:r>
              <a:rPr lang="en-GB" sz="1200" dirty="0"/>
              <a:t>Breathing life back into empty retail space  bringing people back to the High Street</a:t>
            </a:r>
            <a:endParaRPr sz="1200" dirty="0"/>
          </a:p>
          <a:p>
            <a:pPr marL="762000" indent="-374650">
              <a:lnSpc>
                <a:spcPct val="70000"/>
              </a:lnSpc>
              <a:spcBef>
                <a:spcPts val="1000"/>
              </a:spcBef>
              <a:buSzPts val="1100"/>
              <a:buChar char="○"/>
            </a:pPr>
            <a:r>
              <a:rPr lang="en-GB" sz="1200" dirty="0"/>
              <a:t>Create more and better jobs and good business growth </a:t>
            </a:r>
          </a:p>
          <a:p>
            <a:pPr marL="609600" lvl="0" indent="-374650" algn="l" rtl="0">
              <a:lnSpc>
                <a:spcPct val="70000"/>
              </a:lnSpc>
              <a:spcBef>
                <a:spcPts val="1000"/>
              </a:spcBef>
              <a:spcAft>
                <a:spcPts val="0"/>
              </a:spcAft>
              <a:buClr>
                <a:schemeClr val="dk1"/>
              </a:buClr>
              <a:buSzPts val="1100"/>
              <a:buChar char="●"/>
            </a:pPr>
            <a:r>
              <a:rPr lang="en-US" sz="1200" b="1" dirty="0">
                <a:solidFill>
                  <a:schemeClr val="dk1"/>
                </a:solidFill>
              </a:rPr>
              <a:t>Helping everyone achieve their full potential</a:t>
            </a:r>
          </a:p>
          <a:p>
            <a:pPr marL="762000" indent="-374650">
              <a:lnSpc>
                <a:spcPct val="70000"/>
              </a:lnSpc>
              <a:spcBef>
                <a:spcPts val="1000"/>
              </a:spcBef>
              <a:buSzPts val="1100"/>
              <a:buChar char="○"/>
            </a:pPr>
            <a:r>
              <a:rPr lang="en-US" sz="1200" dirty="0"/>
              <a:t>Increase skills to get more people working </a:t>
            </a:r>
          </a:p>
          <a:p>
            <a:pPr marL="762000" indent="-374650">
              <a:lnSpc>
                <a:spcPct val="70000"/>
              </a:lnSpc>
              <a:spcBef>
                <a:spcPts val="1000"/>
              </a:spcBef>
              <a:buSzPts val="1100"/>
              <a:buChar char="○"/>
            </a:pPr>
            <a:r>
              <a:rPr lang="en-US" sz="1200" dirty="0"/>
              <a:t>Providing research and study space with opportunities for lifelong learning</a:t>
            </a:r>
          </a:p>
          <a:p>
            <a:pPr marL="609600" lvl="0" indent="-374650" algn="l" rtl="0">
              <a:lnSpc>
                <a:spcPct val="70000"/>
              </a:lnSpc>
              <a:spcBef>
                <a:spcPts val="1000"/>
              </a:spcBef>
              <a:spcAft>
                <a:spcPts val="0"/>
              </a:spcAft>
              <a:buClr>
                <a:schemeClr val="dk1"/>
              </a:buClr>
              <a:buSzPts val="1100"/>
              <a:buChar char="●"/>
            </a:pPr>
            <a:r>
              <a:rPr lang="en-US" sz="1200" b="1" dirty="0">
                <a:solidFill>
                  <a:schemeClr val="dk1"/>
                </a:solidFill>
              </a:rPr>
              <a:t>Healthier, happier lives</a:t>
            </a:r>
          </a:p>
          <a:p>
            <a:pPr marL="762000" indent="-374650">
              <a:lnSpc>
                <a:spcPct val="70000"/>
              </a:lnSpc>
              <a:spcBef>
                <a:spcPts val="1000"/>
              </a:spcBef>
              <a:buSzPts val="1100"/>
              <a:buChar char="○"/>
            </a:pPr>
            <a:r>
              <a:rPr lang="en-US" sz="1200" dirty="0"/>
              <a:t>Through learning, discovery, social connections and support when people need it</a:t>
            </a:r>
          </a:p>
          <a:p>
            <a:pPr marL="609600" lvl="0" indent="-374650" algn="l" rtl="0">
              <a:lnSpc>
                <a:spcPct val="70000"/>
              </a:lnSpc>
              <a:spcBef>
                <a:spcPts val="1000"/>
              </a:spcBef>
              <a:spcAft>
                <a:spcPts val="0"/>
              </a:spcAft>
              <a:buClr>
                <a:schemeClr val="dk1"/>
              </a:buClr>
              <a:buSzPts val="1100"/>
              <a:buChar char="●"/>
            </a:pPr>
            <a:r>
              <a:rPr lang="en-US" sz="1200" b="1" dirty="0">
                <a:solidFill>
                  <a:schemeClr val="dk1"/>
                </a:solidFill>
              </a:rPr>
              <a:t>Stronger, more resilient communities</a:t>
            </a:r>
          </a:p>
          <a:p>
            <a:pPr marL="762000" indent="-374650">
              <a:lnSpc>
                <a:spcPct val="70000"/>
              </a:lnSpc>
              <a:spcBef>
                <a:spcPts val="1000"/>
              </a:spcBef>
              <a:buSzPts val="1100"/>
              <a:buChar char="○"/>
            </a:pPr>
            <a:r>
              <a:rPr lang="en-US" sz="1200" dirty="0"/>
              <a:t>A place for people of all ages and backgrounds to come together and celebrate our heritage</a:t>
            </a:r>
          </a:p>
          <a:p>
            <a:pPr marL="609600" lvl="0" indent="-374650" algn="l" rtl="0">
              <a:lnSpc>
                <a:spcPct val="70000"/>
              </a:lnSpc>
              <a:spcBef>
                <a:spcPts val="1000"/>
              </a:spcBef>
              <a:spcAft>
                <a:spcPts val="0"/>
              </a:spcAft>
              <a:buClr>
                <a:schemeClr val="dk1"/>
              </a:buClr>
              <a:buSzPts val="1100"/>
              <a:buChar char="●"/>
            </a:pPr>
            <a:r>
              <a:rPr lang="en-US" sz="1200" b="1" dirty="0">
                <a:solidFill>
                  <a:schemeClr val="dk1"/>
                </a:solidFill>
              </a:rPr>
              <a:t>Improved reading and literacy</a:t>
            </a:r>
          </a:p>
          <a:p>
            <a:pPr marL="762000" indent="-374650">
              <a:lnSpc>
                <a:spcPct val="70000"/>
              </a:lnSpc>
              <a:spcBef>
                <a:spcPts val="1000"/>
              </a:spcBef>
              <a:buSzPts val="1100"/>
              <a:buChar char="○"/>
            </a:pPr>
            <a:r>
              <a:rPr lang="en-US" sz="1200" dirty="0"/>
              <a:t>Through improved access to a 21</a:t>
            </a:r>
            <a:r>
              <a:rPr lang="en-US" sz="1200" baseline="30000" dirty="0"/>
              <a:t>st</a:t>
            </a:r>
            <a:r>
              <a:rPr lang="en-US" sz="1200" dirty="0"/>
              <a:t> Century library offer</a:t>
            </a:r>
          </a:p>
          <a:p>
            <a:pPr marL="609600" lvl="0" indent="-374650" algn="l" rtl="0">
              <a:lnSpc>
                <a:spcPct val="70000"/>
              </a:lnSpc>
              <a:spcBef>
                <a:spcPts val="1000"/>
              </a:spcBef>
              <a:spcAft>
                <a:spcPts val="0"/>
              </a:spcAft>
              <a:buClr>
                <a:schemeClr val="dk1"/>
              </a:buClr>
              <a:buSzPts val="1100"/>
              <a:buChar char="●"/>
            </a:pPr>
            <a:r>
              <a:rPr lang="en-GB" sz="1200" b="1" dirty="0">
                <a:solidFill>
                  <a:schemeClr val="dk1"/>
                </a:solidFill>
              </a:rPr>
              <a:t>Cultural and creative enrichment</a:t>
            </a:r>
            <a:endParaRPr sz="1200" b="1" dirty="0">
              <a:solidFill>
                <a:schemeClr val="dk1"/>
              </a:solidFill>
            </a:endParaRPr>
          </a:p>
          <a:p>
            <a:pPr marL="762000" indent="-374650">
              <a:lnSpc>
                <a:spcPct val="70000"/>
              </a:lnSpc>
              <a:spcBef>
                <a:spcPts val="1000"/>
              </a:spcBef>
              <a:buSzPts val="1100"/>
              <a:buChar char="○"/>
            </a:pPr>
            <a:r>
              <a:rPr lang="en-GB" sz="1200" dirty="0"/>
              <a:t>Through improved access to cultural services </a:t>
            </a:r>
            <a:endParaRPr sz="1200" dirty="0"/>
          </a:p>
          <a:p>
            <a:pPr marL="609600" lvl="0" indent="-374650" algn="l" rtl="0">
              <a:lnSpc>
                <a:spcPct val="70000"/>
              </a:lnSpc>
              <a:spcBef>
                <a:spcPts val="1000"/>
              </a:spcBef>
              <a:spcAft>
                <a:spcPts val="0"/>
              </a:spcAft>
              <a:buClr>
                <a:schemeClr val="dk1"/>
              </a:buClr>
              <a:buSzPts val="1100"/>
              <a:buChar char="●"/>
            </a:pPr>
            <a:r>
              <a:rPr lang="en-GB" sz="1200" b="1" dirty="0">
                <a:solidFill>
                  <a:schemeClr val="dk1"/>
                </a:solidFill>
              </a:rPr>
              <a:t>Better access to digital services and technology</a:t>
            </a:r>
            <a:endParaRPr sz="1200" b="1" dirty="0">
              <a:solidFill>
                <a:schemeClr val="dk1"/>
              </a:solidFill>
            </a:endParaRPr>
          </a:p>
          <a:p>
            <a:pPr marL="762000" indent="-374650">
              <a:lnSpc>
                <a:spcPct val="70000"/>
              </a:lnSpc>
              <a:spcBef>
                <a:spcPts val="1000"/>
              </a:spcBef>
              <a:buSzPts val="1100"/>
              <a:buChar char="○"/>
            </a:pPr>
            <a:r>
              <a:rPr lang="en-GB" sz="1200" dirty="0"/>
              <a:t>Through access to top end IT hardware and software packages and support</a:t>
            </a:r>
            <a:endParaRPr sz="1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167" y="1640981"/>
            <a:ext cx="2632080" cy="175560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6167" y="3744715"/>
            <a:ext cx="2616005" cy="1744003"/>
          </a:xfrm>
          <a:prstGeom prst="rect">
            <a:avLst/>
          </a:prstGeom>
        </p:spPr>
      </p:pic>
    </p:spTree>
    <p:extLst>
      <p:ext uri="{BB962C8B-B14F-4D97-AF65-F5344CB8AC3E}">
        <p14:creationId xmlns:p14="http://schemas.microsoft.com/office/powerpoint/2010/main" val="33684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Picture 5">
            <a:extLst>
              <a:ext uri="{FF2B5EF4-FFF2-40B4-BE49-F238E27FC236}">
                <a16:creationId xmlns:a16="http://schemas.microsoft.com/office/drawing/2014/main" id="{8D0B19CD-4B1D-468D-9B98-2489B83F515A}"/>
              </a:ext>
            </a:extLst>
          </p:cNvPr>
          <p:cNvPicPr>
            <a:picLocks noChangeAspect="1"/>
          </p:cNvPicPr>
          <p:nvPr/>
        </p:nvPicPr>
        <p:blipFill>
          <a:blip r:embed="rId3"/>
          <a:stretch>
            <a:fillRect/>
          </a:stretch>
        </p:blipFill>
        <p:spPr>
          <a:xfrm>
            <a:off x="540600" y="679094"/>
            <a:ext cx="4106070" cy="5499811"/>
          </a:xfrm>
          <a:prstGeom prst="rect">
            <a:avLst/>
          </a:prstGeom>
        </p:spPr>
      </p:pic>
      <p:sp>
        <p:nvSpPr>
          <p:cNvPr id="139" name="Google Shape;139;ge1d6cf7f3d_0_146"/>
          <p:cNvSpPr txBox="1">
            <a:spLocks noGrp="1"/>
          </p:cNvSpPr>
          <p:nvPr>
            <p:ph type="title" idx="4294967295"/>
          </p:nvPr>
        </p:nvSpPr>
        <p:spPr>
          <a:xfrm>
            <a:off x="4985086" y="437007"/>
            <a:ext cx="6212458" cy="8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990"/>
              <a:buFont typeface="Arial"/>
              <a:buNone/>
            </a:pPr>
            <a:r>
              <a:rPr lang="en-GB" sz="2880" dirty="0"/>
              <a:t>The Central Library building</a:t>
            </a:r>
            <a:endParaRPr sz="3600" dirty="0"/>
          </a:p>
        </p:txBody>
      </p:sp>
      <p:sp>
        <p:nvSpPr>
          <p:cNvPr id="141" name="Google Shape;141;ge1d6cf7f3d_0_146"/>
          <p:cNvSpPr txBox="1">
            <a:spLocks noGrp="1"/>
          </p:cNvSpPr>
          <p:nvPr>
            <p:ph type="body" idx="1"/>
          </p:nvPr>
        </p:nvSpPr>
        <p:spPr>
          <a:xfrm>
            <a:off x="4869454" y="1289907"/>
            <a:ext cx="7100873" cy="3571000"/>
          </a:xfrm>
          <a:prstGeom prst="rect">
            <a:avLst/>
          </a:prstGeom>
          <a:noFill/>
          <a:ln>
            <a:noFill/>
          </a:ln>
        </p:spPr>
        <p:txBody>
          <a:bodyPr spcFirstLastPara="1" wrap="square" lIns="91425" tIns="45700" rIns="91425" bIns="45700" anchor="t" anchorCtr="0">
            <a:noAutofit/>
          </a:bodyPr>
          <a:lstStyle/>
          <a:p>
            <a:pPr marL="228600"/>
            <a:r>
              <a:rPr lang="en-GB" sz="1800" dirty="0">
                <a:solidFill>
                  <a:schemeClr val="bg2"/>
                </a:solidFill>
                <a:latin typeface="Calibri" panose="020F0502020204030204" pitchFamily="34" charset="0"/>
                <a:ea typeface="Calibri" panose="020F0502020204030204" pitchFamily="34" charset="0"/>
              </a:rPr>
              <a:t>If there is support to create an enhanced 21st Century library offer within</a:t>
            </a:r>
          </a:p>
          <a:p>
            <a:pPr marL="228600"/>
            <a:r>
              <a:rPr lang="en-GB" sz="1800" dirty="0">
                <a:solidFill>
                  <a:schemeClr val="bg2"/>
                </a:solidFill>
                <a:latin typeface="Calibri" panose="020F0502020204030204" pitchFamily="34" charset="0"/>
                <a:ea typeface="Calibri" panose="020F0502020204030204" pitchFamily="34" charset="0"/>
              </a:rPr>
              <a:t>Stockroom, this could result in library services being relocated from</a:t>
            </a:r>
          </a:p>
          <a:p>
            <a:pPr marL="228600"/>
            <a:r>
              <a:rPr lang="en-GB" sz="1800" dirty="0">
                <a:solidFill>
                  <a:schemeClr val="bg2"/>
                </a:solidFill>
                <a:latin typeface="Calibri" panose="020F0502020204030204" pitchFamily="34" charset="0"/>
                <a:ea typeface="Calibri" panose="020F0502020204030204" pitchFamily="34" charset="0"/>
              </a:rPr>
              <a:t>the existing Central Library Building on the A6. </a:t>
            </a:r>
          </a:p>
          <a:p>
            <a:pPr marL="228600"/>
            <a:endParaRPr lang="en-GB" sz="1800" dirty="0">
              <a:solidFill>
                <a:schemeClr val="bg2"/>
              </a:solidFill>
              <a:latin typeface="Calibri" panose="020F0502020204030204" pitchFamily="34" charset="0"/>
              <a:ea typeface="Calibri" panose="020F0502020204030204" pitchFamily="34" charset="0"/>
            </a:endParaRPr>
          </a:p>
          <a:p>
            <a:pPr marL="228600"/>
            <a:r>
              <a:rPr lang="en-GB" sz="1800" dirty="0">
                <a:solidFill>
                  <a:schemeClr val="bg2"/>
                </a:solidFill>
                <a:latin typeface="Calibri" panose="020F0502020204030204" pitchFamily="34" charset="0"/>
                <a:ea typeface="Calibri" panose="020F0502020204030204" pitchFamily="34" charset="0"/>
              </a:rPr>
              <a:t>However a formal consultation on the relocation of library services</a:t>
            </a:r>
          </a:p>
          <a:p>
            <a:pPr marL="228600"/>
            <a:r>
              <a:rPr lang="en-GB" sz="1800" dirty="0">
                <a:solidFill>
                  <a:schemeClr val="bg2"/>
                </a:solidFill>
                <a:latin typeface="Calibri" panose="020F0502020204030204" pitchFamily="34" charset="0"/>
                <a:ea typeface="Calibri" panose="020F0502020204030204" pitchFamily="34" charset="0"/>
              </a:rPr>
              <a:t>from the existing Central Library Building would be held before any</a:t>
            </a:r>
          </a:p>
          <a:p>
            <a:pPr marL="228600"/>
            <a:r>
              <a:rPr lang="en-GB" sz="1800" dirty="0">
                <a:solidFill>
                  <a:schemeClr val="bg2"/>
                </a:solidFill>
                <a:latin typeface="Calibri" panose="020F0502020204030204" pitchFamily="34" charset="0"/>
                <a:ea typeface="Calibri" panose="020F0502020204030204" pitchFamily="34" charset="0"/>
              </a:rPr>
              <a:t>decision was made. This would include consulting people about potential </a:t>
            </a:r>
          </a:p>
          <a:p>
            <a:pPr marL="228600"/>
            <a:r>
              <a:rPr lang="en-GB" sz="1800" dirty="0">
                <a:solidFill>
                  <a:schemeClr val="bg2"/>
                </a:solidFill>
                <a:latin typeface="Calibri" panose="020F0502020204030204" pitchFamily="34" charset="0"/>
                <a:ea typeface="Calibri" panose="020F0502020204030204" pitchFamily="34" charset="0"/>
              </a:rPr>
              <a:t>alternative uses for the current Central Library building.</a:t>
            </a:r>
          </a:p>
          <a:p>
            <a:pPr marL="228600"/>
            <a:endParaRPr lang="en-GB" sz="1800" dirty="0">
              <a:solidFill>
                <a:schemeClr val="bg2"/>
              </a:solidFill>
              <a:latin typeface="Calibri" panose="020F0502020204030204" pitchFamily="34" charset="0"/>
              <a:ea typeface="Calibri" panose="020F0502020204030204" pitchFamily="34" charset="0"/>
            </a:endParaRPr>
          </a:p>
          <a:p>
            <a:pPr marL="228600"/>
            <a:r>
              <a:rPr lang="en-GB" sz="1800" dirty="0">
                <a:solidFill>
                  <a:schemeClr val="bg2"/>
                </a:solidFill>
                <a:latin typeface="Calibri" panose="020F0502020204030204" pitchFamily="34" charset="0"/>
                <a:ea typeface="Calibri" panose="020F0502020204030204" pitchFamily="34" charset="0"/>
              </a:rPr>
              <a:t>No decision about the future of the Central Library building or the</a:t>
            </a:r>
          </a:p>
          <a:p>
            <a:pPr marL="228600"/>
            <a:r>
              <a:rPr lang="en-GB" sz="1800" dirty="0">
                <a:solidFill>
                  <a:schemeClr val="bg2"/>
                </a:solidFill>
                <a:latin typeface="Calibri" panose="020F0502020204030204" pitchFamily="34" charset="0"/>
                <a:ea typeface="Calibri" panose="020F0502020204030204" pitchFamily="34" charset="0"/>
              </a:rPr>
              <a:t>service it provides would be made without full consultation with the</a:t>
            </a:r>
          </a:p>
          <a:p>
            <a:pPr marL="228600"/>
            <a:r>
              <a:rPr lang="en-GB" sz="1800" dirty="0">
                <a:solidFill>
                  <a:schemeClr val="bg2"/>
                </a:solidFill>
                <a:latin typeface="Calibri" panose="020F0502020204030204" pitchFamily="34" charset="0"/>
                <a:ea typeface="Calibri" panose="020F0502020204030204" pitchFamily="34" charset="0"/>
              </a:rPr>
              <a:t>people of Stockport, including those people who currently use the</a:t>
            </a:r>
          </a:p>
          <a:p>
            <a:pPr marL="228600"/>
            <a:r>
              <a:rPr lang="en-GB" sz="1800" dirty="0">
                <a:solidFill>
                  <a:schemeClr val="bg2"/>
                </a:solidFill>
                <a:latin typeface="Calibri" panose="020F0502020204030204" pitchFamily="34" charset="0"/>
                <a:ea typeface="Calibri" panose="020F0502020204030204" pitchFamily="34" charset="0"/>
              </a:rPr>
              <a:t>library.  </a:t>
            </a:r>
            <a:br>
              <a:rPr lang="en-GB" sz="1800" dirty="0">
                <a:solidFill>
                  <a:schemeClr val="bg2"/>
                </a:solidFill>
                <a:latin typeface="Calibri" panose="020F0502020204030204" pitchFamily="34" charset="0"/>
                <a:ea typeface="Calibri" panose="020F0502020204030204" pitchFamily="34" charset="0"/>
              </a:rPr>
            </a:br>
            <a:endParaRPr lang="en-GB" sz="1800" dirty="0">
              <a:solidFill>
                <a:schemeClr val="bg2"/>
              </a:solidFill>
              <a:latin typeface="Calibri" panose="020F0502020204030204" pitchFamily="34" charset="0"/>
              <a:ea typeface="Calibri" panose="020F0502020204030204" pitchFamily="34" charset="0"/>
            </a:endParaRPr>
          </a:p>
          <a:p>
            <a:pPr marL="228600"/>
            <a:r>
              <a:rPr lang="en-GB" sz="1800" dirty="0">
                <a:solidFill>
                  <a:schemeClr val="bg2"/>
                </a:solidFill>
                <a:latin typeface="Calibri" panose="020F0502020204030204" pitchFamily="34" charset="0"/>
                <a:ea typeface="Calibri" panose="020F0502020204030204" pitchFamily="34" charset="0"/>
              </a:rPr>
              <a:t>There may also be support for relocating other Council services to </a:t>
            </a:r>
          </a:p>
          <a:p>
            <a:pPr marL="228600"/>
            <a:r>
              <a:rPr lang="en-GB" sz="1800" dirty="0">
                <a:solidFill>
                  <a:schemeClr val="bg2"/>
                </a:solidFill>
                <a:latin typeface="Calibri" panose="020F0502020204030204" pitchFamily="34" charset="0"/>
                <a:ea typeface="Calibri" panose="020F0502020204030204" pitchFamily="34" charset="0"/>
              </a:rPr>
              <a:t>Stockroom and it should also be noted that this may also mean they</a:t>
            </a:r>
          </a:p>
          <a:p>
            <a:pPr marL="228600"/>
            <a:r>
              <a:rPr lang="en-GB" sz="1800" dirty="0">
                <a:solidFill>
                  <a:schemeClr val="bg2"/>
                </a:solidFill>
                <a:latin typeface="Calibri" panose="020F0502020204030204" pitchFamily="34" charset="0"/>
                <a:ea typeface="Calibri" panose="020F0502020204030204" pitchFamily="34" charset="0"/>
              </a:rPr>
              <a:t>might be relocated from their current location</a:t>
            </a:r>
          </a:p>
        </p:txBody>
      </p:sp>
    </p:spTree>
    <p:extLst>
      <p:ext uri="{BB962C8B-B14F-4D97-AF65-F5344CB8AC3E}">
        <p14:creationId xmlns:p14="http://schemas.microsoft.com/office/powerpoint/2010/main" val="108315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idx="4294967295"/>
          </p:nvPr>
        </p:nvSpPr>
        <p:spPr>
          <a:xfrm>
            <a:off x="404400" y="548767"/>
            <a:ext cx="11360700" cy="8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990"/>
              <a:buFont typeface="Arial"/>
              <a:buNone/>
            </a:pPr>
            <a:r>
              <a:rPr lang="en-GB" sz="2880" dirty="0"/>
              <a:t>We’ve secured the funding...</a:t>
            </a:r>
            <a:endParaRPr sz="3600" dirty="0"/>
          </a:p>
        </p:txBody>
      </p:sp>
      <p:sp>
        <p:nvSpPr>
          <p:cNvPr id="133" name="Google Shape;133;p5"/>
          <p:cNvSpPr txBox="1">
            <a:spLocks noGrp="1"/>
          </p:cNvSpPr>
          <p:nvPr>
            <p:ph type="body" idx="1"/>
          </p:nvPr>
        </p:nvSpPr>
        <p:spPr>
          <a:xfrm>
            <a:off x="579750" y="1549175"/>
            <a:ext cx="6014090" cy="407946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GB" sz="1500" b="1" dirty="0">
                <a:solidFill>
                  <a:srgbClr val="222222"/>
                </a:solidFill>
                <a:highlight>
                  <a:srgbClr val="FFFFFF"/>
                </a:highlight>
              </a:rPr>
              <a:t>We want the best for the people and businesses of Stockport.</a:t>
            </a:r>
            <a:endParaRPr sz="1500" b="1" dirty="0">
              <a:solidFill>
                <a:srgbClr val="222222"/>
              </a:solidFill>
              <a:highlight>
                <a:srgbClr val="FFFFFF"/>
              </a:highlight>
            </a:endParaRPr>
          </a:p>
          <a:p>
            <a:pPr marL="0" lvl="0" indent="0" algn="l" rtl="0">
              <a:lnSpc>
                <a:spcPct val="115000"/>
              </a:lnSpc>
              <a:spcBef>
                <a:spcPts val="1000"/>
              </a:spcBef>
              <a:spcAft>
                <a:spcPts val="0"/>
              </a:spcAft>
              <a:buNone/>
            </a:pPr>
            <a:r>
              <a:rPr lang="en-GB" sz="1500" dirty="0">
                <a:solidFill>
                  <a:srgbClr val="222222"/>
                </a:solidFill>
                <a:highlight>
                  <a:srgbClr val="FFFFFF"/>
                </a:highlight>
              </a:rPr>
              <a:t>Attracting money and investment to Stockport helps us to make the borough a better place to live, work and visit.</a:t>
            </a:r>
            <a:endParaRPr sz="1500" dirty="0">
              <a:solidFill>
                <a:srgbClr val="222222"/>
              </a:solidFill>
              <a:highlight>
                <a:srgbClr val="FFFFFF"/>
              </a:highlight>
            </a:endParaRPr>
          </a:p>
          <a:p>
            <a:pPr marL="0" lvl="0" indent="0" algn="l" rtl="0">
              <a:lnSpc>
                <a:spcPct val="115000"/>
              </a:lnSpc>
              <a:spcBef>
                <a:spcPts val="1000"/>
              </a:spcBef>
              <a:spcAft>
                <a:spcPts val="0"/>
              </a:spcAft>
              <a:buNone/>
            </a:pPr>
            <a:r>
              <a:rPr lang="en-GB" sz="1500" dirty="0">
                <a:solidFill>
                  <a:srgbClr val="222222"/>
                </a:solidFill>
                <a:highlight>
                  <a:srgbClr val="FFFFFF"/>
                </a:highlight>
              </a:rPr>
              <a:t>Stockport has successfully bid for £14.5m of Government money to create a new learning and discovery store which would help to bring hundreds of thousands of additional people to the heart of the town centre.</a:t>
            </a:r>
            <a:endParaRPr sz="1500" dirty="0">
              <a:solidFill>
                <a:srgbClr val="222222"/>
              </a:solidFill>
              <a:highlight>
                <a:srgbClr val="FFFFFF"/>
              </a:highlight>
            </a:endParaRPr>
          </a:p>
          <a:p>
            <a:pPr marL="0" lvl="0" indent="0" algn="l" rtl="0">
              <a:lnSpc>
                <a:spcPct val="115000"/>
              </a:lnSpc>
              <a:spcBef>
                <a:spcPts val="1000"/>
              </a:spcBef>
              <a:spcAft>
                <a:spcPts val="0"/>
              </a:spcAft>
              <a:buNone/>
            </a:pPr>
            <a:r>
              <a:rPr lang="en-GB" sz="1500" dirty="0">
                <a:solidFill>
                  <a:srgbClr val="222222"/>
                </a:solidFill>
                <a:highlight>
                  <a:srgbClr val="FFFFFF"/>
                </a:highlight>
              </a:rPr>
              <a:t>An important part of this process now is to ask residents their views on what they want to see inside the Stockroom development which has the potential to include a new 21st Century library, media centre and mixed-use events and leisure space.</a:t>
            </a:r>
          </a:p>
        </p:txBody>
      </p:sp>
      <p:pic>
        <p:nvPicPr>
          <p:cNvPr id="134" name="Google Shape;134;p5"/>
          <p:cNvPicPr preferRelativeResize="0"/>
          <p:nvPr/>
        </p:nvPicPr>
        <p:blipFill>
          <a:blip r:embed="rId3"/>
          <a:srcRect l="23253" r="23253"/>
          <a:stretch/>
        </p:blipFill>
        <p:spPr>
          <a:xfrm>
            <a:off x="6735451" y="810998"/>
            <a:ext cx="4876799" cy="4980202"/>
          </a:xfrm>
          <a:prstGeom prst="roundRect">
            <a:avLst>
              <a:gd name="adj" fmla="val 13004"/>
            </a:avLst>
          </a:prstGeom>
          <a:noFill/>
          <a:ln>
            <a:noFill/>
          </a:ln>
        </p:spPr>
      </p:pic>
    </p:spTree>
    <p:extLst>
      <p:ext uri="{BB962C8B-B14F-4D97-AF65-F5344CB8AC3E}">
        <p14:creationId xmlns:p14="http://schemas.microsoft.com/office/powerpoint/2010/main" val="155592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e1d6cf7f3d_0_146"/>
          <p:cNvSpPr txBox="1">
            <a:spLocks noGrp="1"/>
          </p:cNvSpPr>
          <p:nvPr>
            <p:ph type="title" idx="4294967295"/>
          </p:nvPr>
        </p:nvSpPr>
        <p:spPr>
          <a:xfrm>
            <a:off x="404400" y="548767"/>
            <a:ext cx="11360700" cy="8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990"/>
              <a:buFont typeface="Arial"/>
              <a:buNone/>
            </a:pPr>
            <a:r>
              <a:rPr lang="en-GB" sz="2880" dirty="0"/>
              <a:t>Now we need your help to create something special!</a:t>
            </a:r>
            <a:endParaRPr sz="3600" dirty="0"/>
          </a:p>
        </p:txBody>
      </p:sp>
      <p:sp>
        <p:nvSpPr>
          <p:cNvPr id="140" name="Google Shape;140;ge1d6cf7f3d_0_146"/>
          <p:cNvSpPr txBox="1">
            <a:spLocks noGrp="1"/>
          </p:cNvSpPr>
          <p:nvPr>
            <p:ph type="body" idx="1"/>
          </p:nvPr>
        </p:nvSpPr>
        <p:spPr>
          <a:xfrm>
            <a:off x="618300" y="1380934"/>
            <a:ext cx="5573400" cy="292783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000"/>
              </a:spcBef>
            </a:pPr>
            <a:r>
              <a:rPr lang="en-GB" sz="1600" dirty="0">
                <a:highlight>
                  <a:schemeClr val="lt1"/>
                </a:highlight>
              </a:rPr>
              <a:t>We want to talk with you about what uses Stockroom could have and how those uses could benefit yourself individually as well as our children, young people, adults and town centre businesses.</a:t>
            </a:r>
          </a:p>
          <a:p>
            <a:pPr marL="0" indent="0">
              <a:lnSpc>
                <a:spcPct val="115000"/>
              </a:lnSpc>
              <a:spcBef>
                <a:spcPts val="1000"/>
              </a:spcBef>
            </a:pPr>
            <a:r>
              <a:rPr lang="en-GB" sz="1600" dirty="0">
                <a:solidFill>
                  <a:srgbClr val="222222"/>
                </a:solidFill>
                <a:highlight>
                  <a:srgbClr val="FFFFFF"/>
                </a:highlight>
              </a:rPr>
              <a:t>We want Stockroom to be designed around how you would use the space. We’ve split the potential uses of Stockroom into four ‘Zones’ that we think reflect the potential for the space – </a:t>
            </a:r>
            <a:r>
              <a:rPr lang="en-GB" sz="1600" b="1" dirty="0">
                <a:solidFill>
                  <a:srgbClr val="222222"/>
                </a:solidFill>
                <a:highlight>
                  <a:srgbClr val="FFFFFF"/>
                </a:highlight>
              </a:rPr>
              <a:t>‘Discovery’</a:t>
            </a:r>
            <a:r>
              <a:rPr lang="en-GB" sz="1600" dirty="0">
                <a:solidFill>
                  <a:srgbClr val="222222"/>
                </a:solidFill>
                <a:highlight>
                  <a:srgbClr val="FFFFFF"/>
                </a:highlight>
              </a:rPr>
              <a:t>, </a:t>
            </a:r>
            <a:r>
              <a:rPr lang="en-GB" sz="1600" b="1" dirty="0">
                <a:solidFill>
                  <a:srgbClr val="222222"/>
                </a:solidFill>
                <a:highlight>
                  <a:srgbClr val="FFFFFF"/>
                </a:highlight>
              </a:rPr>
              <a:t>‘Family’</a:t>
            </a:r>
            <a:r>
              <a:rPr lang="en-GB" sz="1600" dirty="0">
                <a:solidFill>
                  <a:srgbClr val="222222"/>
                </a:solidFill>
                <a:highlight>
                  <a:srgbClr val="FFFFFF"/>
                </a:highlight>
              </a:rPr>
              <a:t>,</a:t>
            </a:r>
            <a:r>
              <a:rPr lang="en-GB" sz="1600" b="1" dirty="0">
                <a:solidFill>
                  <a:srgbClr val="222222"/>
                </a:solidFill>
                <a:highlight>
                  <a:srgbClr val="FFFFFF"/>
                </a:highlight>
              </a:rPr>
              <a:t> ‘Community’</a:t>
            </a:r>
            <a:r>
              <a:rPr lang="en-GB" sz="1600" dirty="0">
                <a:solidFill>
                  <a:srgbClr val="222222"/>
                </a:solidFill>
                <a:highlight>
                  <a:srgbClr val="FFFFFF"/>
                </a:highlight>
              </a:rPr>
              <a:t>, and </a:t>
            </a:r>
            <a:r>
              <a:rPr lang="en-GB" sz="1600" b="1" dirty="0">
                <a:solidFill>
                  <a:srgbClr val="222222"/>
                </a:solidFill>
                <a:highlight>
                  <a:srgbClr val="FFFFFF"/>
                </a:highlight>
              </a:rPr>
              <a:t>‘Learning’</a:t>
            </a:r>
            <a:r>
              <a:rPr lang="en-GB" sz="1600" dirty="0">
                <a:solidFill>
                  <a:srgbClr val="222222"/>
                </a:solidFill>
                <a:highlight>
                  <a:srgbClr val="FFFFFF"/>
                </a:highlight>
              </a:rPr>
              <a:t>.</a:t>
            </a:r>
            <a:br>
              <a:rPr lang="en-GB" sz="1600" dirty="0">
                <a:solidFill>
                  <a:srgbClr val="222222"/>
                </a:solidFill>
                <a:highlight>
                  <a:srgbClr val="FFFFFF"/>
                </a:highlight>
              </a:rPr>
            </a:br>
            <a:endParaRPr lang="en-GB" sz="1600" dirty="0">
              <a:solidFill>
                <a:srgbClr val="222222"/>
              </a:solidFill>
              <a:highlight>
                <a:srgbClr val="FFFFFF"/>
              </a:highlight>
            </a:endParaRPr>
          </a:p>
          <a:p>
            <a:pPr marL="0" indent="0">
              <a:lnSpc>
                <a:spcPct val="115000"/>
              </a:lnSpc>
              <a:spcBef>
                <a:spcPts val="1000"/>
              </a:spcBef>
            </a:pPr>
            <a:endParaRPr lang="en-GB" sz="1600" dirty="0">
              <a:highlight>
                <a:schemeClr val="lt1"/>
              </a:highlight>
            </a:endParaRPr>
          </a:p>
        </p:txBody>
      </p:sp>
      <p:sp>
        <p:nvSpPr>
          <p:cNvPr id="141" name="Google Shape;141;ge1d6cf7f3d_0_146"/>
          <p:cNvSpPr txBox="1">
            <a:spLocks noGrp="1"/>
          </p:cNvSpPr>
          <p:nvPr>
            <p:ph type="body" idx="1"/>
          </p:nvPr>
        </p:nvSpPr>
        <p:spPr>
          <a:xfrm>
            <a:off x="6293300" y="1265405"/>
            <a:ext cx="5573400" cy="2903550"/>
          </a:xfrm>
          <a:prstGeom prst="rect">
            <a:avLst/>
          </a:prstGeom>
          <a:noFill/>
          <a:ln>
            <a:noFill/>
          </a:ln>
        </p:spPr>
        <p:txBody>
          <a:bodyPr spcFirstLastPara="1" wrap="square" lIns="91425" tIns="45700" rIns="91425" bIns="45700" anchor="t" anchorCtr="0">
            <a:noAutofit/>
          </a:bodyPr>
          <a:lstStyle/>
          <a:p>
            <a:pPr marL="457200" lvl="0" indent="-307975" algn="l" rtl="0">
              <a:lnSpc>
                <a:spcPct val="115000"/>
              </a:lnSpc>
              <a:spcBef>
                <a:spcPts val="0"/>
              </a:spcBef>
              <a:spcAft>
                <a:spcPts val="0"/>
              </a:spcAft>
              <a:buClr>
                <a:srgbClr val="222222"/>
              </a:buClr>
              <a:buSzPts val="1250"/>
              <a:buChar char="●"/>
            </a:pPr>
            <a:r>
              <a:rPr lang="en-GB" sz="1600" dirty="0">
                <a:solidFill>
                  <a:srgbClr val="222222"/>
                </a:solidFill>
                <a:highlight>
                  <a:srgbClr val="FFFFFF"/>
                </a:highlight>
              </a:rPr>
              <a:t>Have a think about the type of things you might like to see in Stockroom and complete the survey. If you think of something that isn’t listed, please let us know as we need your input to help us shape what Stockroom could be. </a:t>
            </a:r>
            <a:br>
              <a:rPr lang="en-GB" sz="1600" dirty="0">
                <a:solidFill>
                  <a:srgbClr val="222222"/>
                </a:solidFill>
                <a:highlight>
                  <a:srgbClr val="FFFFFF"/>
                </a:highlight>
              </a:rPr>
            </a:br>
            <a:endParaRPr lang="en-GB" sz="1600" dirty="0">
              <a:solidFill>
                <a:srgbClr val="222222"/>
              </a:solidFill>
              <a:highlight>
                <a:srgbClr val="FFFFFF"/>
              </a:highlight>
            </a:endParaRPr>
          </a:p>
          <a:p>
            <a:pPr marL="457200" lvl="0" indent="-307975" algn="l" rtl="0">
              <a:lnSpc>
                <a:spcPct val="115000"/>
              </a:lnSpc>
              <a:spcBef>
                <a:spcPts val="0"/>
              </a:spcBef>
              <a:spcAft>
                <a:spcPts val="0"/>
              </a:spcAft>
              <a:buClr>
                <a:srgbClr val="222222"/>
              </a:buClr>
              <a:buSzPts val="1250"/>
              <a:buChar char="●"/>
            </a:pPr>
            <a:r>
              <a:rPr lang="en-GB" sz="1600" b="1" dirty="0">
                <a:solidFill>
                  <a:srgbClr val="222222"/>
                </a:solidFill>
                <a:highlight>
                  <a:srgbClr val="FFFFFF"/>
                </a:highlight>
              </a:rPr>
              <a:t>Your input can help shape the future of Stockport town centre and the prosperity of people and businesses. </a:t>
            </a:r>
            <a:endParaRPr sz="1600" b="1" dirty="0"/>
          </a:p>
        </p:txBody>
      </p:sp>
      <p:sp>
        <p:nvSpPr>
          <p:cNvPr id="142" name="Google Shape;142;ge1d6cf7f3d_0_146"/>
          <p:cNvSpPr txBox="1"/>
          <p:nvPr/>
        </p:nvSpPr>
        <p:spPr>
          <a:xfrm>
            <a:off x="1203900" y="6142638"/>
            <a:ext cx="9784200" cy="84379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2"/>
              </a:buClr>
              <a:buSzPts val="1100"/>
              <a:buFont typeface="Arial"/>
              <a:buNone/>
            </a:pPr>
            <a:r>
              <a:rPr lang="en-GB" sz="2050" b="1" dirty="0">
                <a:solidFill>
                  <a:srgbClr val="222222"/>
                </a:solidFill>
                <a:highlight>
                  <a:schemeClr val="lt1"/>
                </a:highlight>
                <a:latin typeface="Montserrat"/>
                <a:ea typeface="Montserrat"/>
                <a:cs typeface="Montserrat"/>
                <a:sym typeface="Montserrat"/>
              </a:rPr>
              <a:t>Please complete the survey and let us have your views </a:t>
            </a:r>
            <a:endParaRPr sz="2050" b="1" dirty="0">
              <a:solidFill>
                <a:srgbClr val="222222"/>
              </a:solidFill>
              <a:highlight>
                <a:schemeClr val="lt1"/>
              </a:highlight>
              <a:latin typeface="Montserrat"/>
              <a:ea typeface="Montserrat"/>
              <a:cs typeface="Montserrat"/>
              <a:sym typeface="Montserrat"/>
            </a:endParaRPr>
          </a:p>
          <a:p>
            <a:pPr marL="0" lvl="0" indent="0" algn="l" rtl="0">
              <a:spcBef>
                <a:spcPts val="0"/>
              </a:spcBef>
              <a:spcAft>
                <a:spcPts val="0"/>
              </a:spcAft>
              <a:buNone/>
            </a:pPr>
            <a:endParaRPr dirty="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944EBE37-94EC-40A1-B26B-7BD4E3297D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0071" b="43761"/>
          <a:stretch/>
        </p:blipFill>
        <p:spPr>
          <a:xfrm>
            <a:off x="1115203" y="4487231"/>
            <a:ext cx="10152994" cy="1653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9908925"/>
      </p:ext>
    </p:extLst>
  </p:cSld>
  <p:clrMapOvr>
    <a:masterClrMapping/>
  </p:clrMapOvr>
</p:sld>
</file>

<file path=ppt/theme/theme1.xml><?xml version="1.0" encoding="utf-8"?>
<a:theme xmlns:a="http://schemas.openxmlformats.org/drawingml/2006/main" name="Swiss">
  <a:themeElements>
    <a:clrScheme name="Swiss">
      <a:dk1>
        <a:srgbClr val="FF7301"/>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c7ed96f-774e-471e-889d-cd38481defaf">
      <UserInfo>
        <DisplayName>Lisa Wright</DisplayName>
        <AccountId>395</AccountId>
        <AccountType/>
      </UserInfo>
      <UserInfo>
        <DisplayName>Charles Yankiah</DisplayName>
        <AccountId>2018</AccountId>
        <AccountType/>
      </UserInfo>
      <UserInfo>
        <DisplayName>Alex Fyans</DisplayName>
        <AccountId>82</AccountId>
        <AccountType/>
      </UserInfo>
      <UserInfo>
        <DisplayName>Liz Madge</DisplayName>
        <AccountId>1186</AccountId>
        <AccountType/>
      </UserInfo>
      <UserInfo>
        <DisplayName>Clare Redfern</DisplayName>
        <AccountId>45</AccountId>
        <AccountType/>
      </UserInfo>
      <UserInfo>
        <DisplayName>Eleanor Healicon</DisplayName>
        <AccountId>1989</AccountId>
        <AccountType/>
      </UserInfo>
      <UserInfo>
        <DisplayName>Kirsteen Roe</DisplayName>
        <AccountId>1788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5A2FA11205CF41B7FAAB7D826E805F" ma:contentTypeVersion="13" ma:contentTypeDescription="Create a new document." ma:contentTypeScope="" ma:versionID="b54007b41d16b2208c46678db159954d">
  <xsd:schema xmlns:xsd="http://www.w3.org/2001/XMLSchema" xmlns:xs="http://www.w3.org/2001/XMLSchema" xmlns:p="http://schemas.microsoft.com/office/2006/metadata/properties" xmlns:ns2="908a04a1-95e5-4689-b5e0-e3a6afc27740" xmlns:ns3="ec7ed96f-774e-471e-889d-cd38481defaf" targetNamespace="http://schemas.microsoft.com/office/2006/metadata/properties" ma:root="true" ma:fieldsID="08fb65c811fba59677d93faa83f6c456" ns2:_="" ns3:_="">
    <xsd:import namespace="908a04a1-95e5-4689-b5e0-e3a6afc27740"/>
    <xsd:import namespace="ec7ed96f-774e-471e-889d-cd38481def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a04a1-95e5-4689-b5e0-e3a6afc277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7ed96f-774e-471e-889d-cd38481defa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051F3-F197-419F-AF7B-4263E2EEC294}">
  <ds:schemaRefs>
    <ds:schemaRef ds:uri="317b8b68-9dc4-4d10-956c-34e02803bc50"/>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purl.org/dc/dcmitype/"/>
    <ds:schemaRef ds:uri="edd876bb-b3f6-467c-bb89-1a58ae7ea1d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929B0E-07FD-4882-982B-5690294AFA5B}">
  <ds:schemaRefs>
    <ds:schemaRef ds:uri="http://schemas.microsoft.com/sharepoint/v3/contenttype/forms"/>
  </ds:schemaRefs>
</ds:datastoreItem>
</file>

<file path=customXml/itemProps3.xml><?xml version="1.0" encoding="utf-8"?>
<ds:datastoreItem xmlns:ds="http://schemas.openxmlformats.org/officeDocument/2006/customXml" ds:itemID="{A8A2C20F-D512-46F4-A3BE-28F2C542C6BC}"/>
</file>

<file path=docProps/app.xml><?xml version="1.0" encoding="utf-8"?>
<Properties xmlns="http://schemas.openxmlformats.org/officeDocument/2006/extended-properties" xmlns:vt="http://schemas.openxmlformats.org/officeDocument/2006/docPropsVTypes">
  <Template/>
  <TotalTime>3291</TotalTime>
  <Words>1350</Words>
  <Application>Microsoft Office PowerPoint</Application>
  <PresentationFormat>Widescreen</PresentationFormat>
  <Paragraphs>121</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Montserrat</vt:lpstr>
      <vt:lpstr>Raleway</vt:lpstr>
      <vt:lpstr>Arial</vt:lpstr>
      <vt:lpstr>Times New Roman</vt:lpstr>
      <vt:lpstr>Lato</vt:lpstr>
      <vt:lpstr>Calibri</vt:lpstr>
      <vt:lpstr>Swiss</vt:lpstr>
      <vt:lpstr>Stockroom Engagement</vt:lpstr>
      <vt:lpstr>Where would Stockroom be located?</vt:lpstr>
      <vt:lpstr>In the heart of Merseyway on Adlington Walk.</vt:lpstr>
      <vt:lpstr>What inspired Stockroom?</vt:lpstr>
      <vt:lpstr>What could Stockroom be?</vt:lpstr>
      <vt:lpstr>What could Stockroom offer for the people of Stockport? </vt:lpstr>
      <vt:lpstr>The Central Library building</vt:lpstr>
      <vt:lpstr>We’ve secured the funding...</vt:lpstr>
      <vt:lpstr>Now we need your help to create something special!</vt:lpstr>
      <vt:lpstr>Stockroom Engagement</vt:lpstr>
      <vt:lpstr>Future Upcoming Engagement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Stockroom Engagement Survey</dc:title>
  <dc:creator>Alex Fyans</dc:creator>
  <cp:lastModifiedBy>Tamara Scoular</cp:lastModifiedBy>
  <cp:revision>153</cp:revision>
  <dcterms:created xsi:type="dcterms:W3CDTF">2021-06-18T09:41:20Z</dcterms:created>
  <dcterms:modified xsi:type="dcterms:W3CDTF">2021-07-06T14:29:11Z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0x0101006B5A2FA11205CF41B7FAAB7D826E805F</vt:lpwstr>
  </property>
</Properties>
</file>